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29"/>
  </p:notesMasterIdLst>
  <p:sldIdLst>
    <p:sldId id="261" r:id="rId3"/>
    <p:sldId id="363" r:id="rId4"/>
    <p:sldId id="347" r:id="rId5"/>
    <p:sldId id="353" r:id="rId6"/>
    <p:sldId id="349" r:id="rId7"/>
    <p:sldId id="350" r:id="rId8"/>
    <p:sldId id="270" r:id="rId9"/>
    <p:sldId id="272" r:id="rId10"/>
    <p:sldId id="352" r:id="rId11"/>
    <p:sldId id="367" r:id="rId12"/>
    <p:sldId id="368" r:id="rId13"/>
    <p:sldId id="359" r:id="rId14"/>
    <p:sldId id="336" r:id="rId15"/>
    <p:sldId id="337" r:id="rId16"/>
    <p:sldId id="338" r:id="rId17"/>
    <p:sldId id="339" r:id="rId18"/>
    <p:sldId id="371" r:id="rId19"/>
    <p:sldId id="355" r:id="rId20"/>
    <p:sldId id="357" r:id="rId21"/>
    <p:sldId id="335" r:id="rId22"/>
    <p:sldId id="369" r:id="rId23"/>
    <p:sldId id="370" r:id="rId24"/>
    <p:sldId id="372" r:id="rId25"/>
    <p:sldId id="365" r:id="rId26"/>
    <p:sldId id="366" r:id="rId27"/>
    <p:sldId id="361"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1C2B"/>
    <a:srgbClr val="791514"/>
    <a:srgbClr val="5A0000"/>
    <a:srgbClr val="5B9BD5"/>
    <a:srgbClr val="595959"/>
    <a:srgbClr val="D3D2D3"/>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15" autoAdjust="0"/>
    <p:restoredTop sz="86412" autoAdjust="0"/>
  </p:normalViewPr>
  <p:slideViewPr>
    <p:cSldViewPr snapToGrid="0" snapToObjects="1">
      <p:cViewPr>
        <p:scale>
          <a:sx n="140" d="100"/>
          <a:sy n="140" d="100"/>
        </p:scale>
        <p:origin x="1032" y="552"/>
      </p:cViewPr>
      <p:guideLst/>
    </p:cSldViewPr>
  </p:slideViewPr>
  <p:outlineViewPr>
    <p:cViewPr>
      <p:scale>
        <a:sx n="33" d="100"/>
        <a:sy n="33" d="100"/>
      </p:scale>
      <p:origin x="0" y="-23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90025918106"/>
          <c:y val="0.0287985362015328"/>
          <c:w val="0.897294385869124"/>
          <c:h val="0.856679353552228"/>
        </c:manualLayout>
      </c:layout>
      <c:barChart>
        <c:barDir val="col"/>
        <c:grouping val="clustered"/>
        <c:varyColors val="0"/>
        <c:ser>
          <c:idx val="0"/>
          <c:order val="0"/>
          <c:tx>
            <c:strRef>
              <c:f>Tabelle1!$B$1</c:f>
              <c:strCache>
                <c:ptCount val="1"/>
                <c:pt idx="0">
                  <c:v>Datenreihe 1</c:v>
                </c:pt>
              </c:strCache>
            </c:strRef>
          </c:tx>
          <c:spPr>
            <a:solidFill>
              <a:schemeClr val="bg1">
                <a:lumMod val="50000"/>
              </a:schemeClr>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930000"/>
              </a:solidFill>
              <a:ln>
                <a:noFill/>
              </a:ln>
              <a:effectLst>
                <a:outerShdw blurRad="50800" dist="38100" dir="2700000" algn="tl" rotWithShape="0">
                  <a:prstClr val="black">
                    <a:alpha val="40000"/>
                  </a:prstClr>
                </a:outerShdw>
              </a:effectLst>
            </c:spPr>
          </c:dPt>
          <c:cat>
            <c:strRef>
              <c:f>Tabelle1!$A$2:$A$11</c:f>
              <c:strCache>
                <c:ptCount val="10"/>
                <c:pt idx="0">
                  <c:v>SENEC</c:v>
                </c:pt>
                <c:pt idx="1">
                  <c:v>Sonnen</c:v>
                </c:pt>
                <c:pt idx="2">
                  <c:v>SMA</c:v>
                </c:pt>
                <c:pt idx="3">
                  <c:v>E3/DC</c:v>
                </c:pt>
                <c:pt idx="4">
                  <c:v>LG</c:v>
                </c:pt>
                <c:pt idx="5">
                  <c:v>Nedap</c:v>
                </c:pt>
                <c:pt idx="6">
                  <c:v>IBC</c:v>
                </c:pt>
                <c:pt idx="7">
                  <c:v>Samsung SDI</c:v>
                </c:pt>
                <c:pt idx="8">
                  <c:v>Fronius</c:v>
                </c:pt>
                <c:pt idx="9">
                  <c:v>Varta</c:v>
                </c:pt>
              </c:strCache>
            </c:strRef>
          </c:cat>
          <c:val>
            <c:numRef>
              <c:f>Tabelle1!$B$2:$B$11</c:f>
              <c:numCache>
                <c:formatCode>General</c:formatCode>
                <c:ptCount val="10"/>
                <c:pt idx="0">
                  <c:v>12000.0</c:v>
                </c:pt>
                <c:pt idx="1">
                  <c:v>10100.0</c:v>
                </c:pt>
                <c:pt idx="2">
                  <c:v>6100.0</c:v>
                </c:pt>
                <c:pt idx="3">
                  <c:v>5800.0</c:v>
                </c:pt>
                <c:pt idx="4">
                  <c:v>2000.0</c:v>
                </c:pt>
                <c:pt idx="5">
                  <c:v>1900.0</c:v>
                </c:pt>
                <c:pt idx="6">
                  <c:v>1800.0</c:v>
                </c:pt>
                <c:pt idx="7">
                  <c:v>1000.0</c:v>
                </c:pt>
                <c:pt idx="8">
                  <c:v>1000.0</c:v>
                </c:pt>
                <c:pt idx="9">
                  <c:v>1000.0</c:v>
                </c:pt>
              </c:numCache>
            </c:numRef>
          </c:val>
        </c:ser>
        <c:dLbls>
          <c:showLegendKey val="0"/>
          <c:showVal val="0"/>
          <c:showCatName val="0"/>
          <c:showSerName val="0"/>
          <c:showPercent val="0"/>
          <c:showBubbleSize val="0"/>
        </c:dLbls>
        <c:gapWidth val="219"/>
        <c:overlap val="-27"/>
        <c:axId val="1821109296"/>
        <c:axId val="1821108080"/>
      </c:barChart>
      <c:catAx>
        <c:axId val="182110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21108080"/>
        <c:crosses val="autoZero"/>
        <c:auto val="1"/>
        <c:lblAlgn val="ctr"/>
        <c:lblOffset val="100"/>
        <c:noMultiLvlLbl val="0"/>
      </c:catAx>
      <c:valAx>
        <c:axId val="1821108080"/>
        <c:scaling>
          <c:orientation val="minMax"/>
          <c:max val="12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21109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4E65F-0514-A64C-B068-A9D3A1A4D3AB}" type="datetimeFigureOut">
              <a:rPr lang="de-DE" smtClean="0"/>
              <a:t>30.01.17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57A51-2490-6D4D-803D-EA74234148E0}" type="slidenum">
              <a:rPr lang="de-DE" smtClean="0"/>
              <a:t>‹Nr.›</a:t>
            </a:fld>
            <a:endParaRPr lang="de-DE"/>
          </a:p>
        </p:txBody>
      </p:sp>
    </p:spTree>
    <p:extLst>
      <p:ext uri="{BB962C8B-B14F-4D97-AF65-F5344CB8AC3E}">
        <p14:creationId xmlns:p14="http://schemas.microsoft.com/office/powerpoint/2010/main" val="78346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A357A51-2490-6D4D-803D-EA74234148E0}" type="slidenum">
              <a:rPr lang="de-DE" smtClean="0"/>
              <a:t>1</a:t>
            </a:fld>
            <a:endParaRPr lang="de-DE"/>
          </a:p>
        </p:txBody>
      </p:sp>
    </p:spTree>
    <p:extLst>
      <p:ext uri="{BB962C8B-B14F-4D97-AF65-F5344CB8AC3E}">
        <p14:creationId xmlns:p14="http://schemas.microsoft.com/office/powerpoint/2010/main" val="91466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A357A51-2490-6D4D-803D-EA74234148E0}" type="slidenum">
              <a:rPr lang="de-DE" smtClean="0"/>
              <a:t>9</a:t>
            </a:fld>
            <a:endParaRPr lang="de-DE"/>
          </a:p>
        </p:txBody>
      </p:sp>
    </p:spTree>
    <p:extLst>
      <p:ext uri="{BB962C8B-B14F-4D97-AF65-F5344CB8AC3E}">
        <p14:creationId xmlns:p14="http://schemas.microsoft.com/office/powerpoint/2010/main" val="1235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t>12</a:t>
            </a:fld>
            <a:endParaRPr lang="de-DE"/>
          </a:p>
        </p:txBody>
      </p:sp>
    </p:spTree>
    <p:extLst>
      <p:ext uri="{BB962C8B-B14F-4D97-AF65-F5344CB8AC3E}">
        <p14:creationId xmlns:p14="http://schemas.microsoft.com/office/powerpoint/2010/main" val="391188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a:t>
            </a:r>
            <a:r>
              <a:rPr lang="de-DE" baseline="0" dirty="0" smtClean="0"/>
              <a:t> dieser neuen Energielösung liegen die neuen Stromkosten bei null Euro</a:t>
            </a:r>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solidFill>
                  <a:prstClr val="black"/>
                </a:solidFill>
              </a:rPr>
              <a:pPr/>
              <a:t>13</a:t>
            </a:fld>
            <a:endParaRPr lang="de-DE">
              <a:solidFill>
                <a:prstClr val="black"/>
              </a:solidFill>
            </a:endParaRPr>
          </a:p>
        </p:txBody>
      </p:sp>
    </p:spTree>
    <p:extLst>
      <p:ext uri="{BB962C8B-B14F-4D97-AF65-F5344CB8AC3E}">
        <p14:creationId xmlns:p14="http://schemas.microsoft.com/office/powerpoint/2010/main" val="43814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Aber auch hier ist die Ersparnis nach 20 Jahren mit 11.481 Euro enorm. Es kommt nach 20 Jahren dann noch der Zeitwert der Gesamtanlage hinzu. In der Praxis werden die Anlagen voraussichtlich 30 Jahre und länger laufen, so dass hier noch weitere Ersparnisse </a:t>
            </a:r>
            <a:r>
              <a:rPr lang="de-DE" baseline="0" dirty="0" smtClean="0"/>
              <a:t>hinzukommen können.</a:t>
            </a:r>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solidFill>
                  <a:prstClr val="black"/>
                </a:solidFill>
              </a:rPr>
              <a:pPr/>
              <a:t>14</a:t>
            </a:fld>
            <a:endParaRPr lang="de-DE">
              <a:solidFill>
                <a:prstClr val="black"/>
              </a:solidFill>
            </a:endParaRPr>
          </a:p>
        </p:txBody>
      </p:sp>
    </p:spTree>
    <p:extLst>
      <p:ext uri="{BB962C8B-B14F-4D97-AF65-F5344CB8AC3E}">
        <p14:creationId xmlns:p14="http://schemas.microsoft.com/office/powerpoint/2010/main" val="74683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erhalten so die rechnerische</a:t>
            </a:r>
            <a:r>
              <a:rPr lang="de-DE" baseline="0" dirty="0" smtClean="0"/>
              <a:t> Rendite-Kennzahl von 6,37%. Das dürfte mehr sein, als sichere Alternativanlageformen derzeit einbringen.</a:t>
            </a:r>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solidFill>
                  <a:prstClr val="black"/>
                </a:solidFill>
              </a:rPr>
              <a:pPr/>
              <a:t>15</a:t>
            </a:fld>
            <a:endParaRPr lang="de-DE">
              <a:solidFill>
                <a:prstClr val="black"/>
              </a:solidFill>
            </a:endParaRPr>
          </a:p>
        </p:txBody>
      </p:sp>
    </p:spTree>
    <p:extLst>
      <p:ext uri="{BB962C8B-B14F-4D97-AF65-F5344CB8AC3E}">
        <p14:creationId xmlns:p14="http://schemas.microsoft.com/office/powerpoint/2010/main" val="152782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im 20. Jahr sogar Euro monatlicher Vorteil</a:t>
            </a:r>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solidFill>
                  <a:prstClr val="black"/>
                </a:solidFill>
              </a:rPr>
              <a:pPr/>
              <a:t>16</a:t>
            </a:fld>
            <a:endParaRPr lang="de-DE">
              <a:solidFill>
                <a:prstClr val="black"/>
              </a:solidFill>
            </a:endParaRPr>
          </a:p>
        </p:txBody>
      </p:sp>
    </p:spTree>
    <p:extLst>
      <p:ext uri="{BB962C8B-B14F-4D97-AF65-F5344CB8AC3E}">
        <p14:creationId xmlns:p14="http://schemas.microsoft.com/office/powerpoint/2010/main" val="2997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D868D4-32DD-5342-8C31-6B0D746179D8}" type="slidenum">
              <a:rPr lang="de-DE" smtClean="0"/>
              <a:t>26</a:t>
            </a:fld>
            <a:endParaRPr lang="de-DE"/>
          </a:p>
        </p:txBody>
      </p:sp>
    </p:spTree>
    <p:extLst>
      <p:ext uri="{BB962C8B-B14F-4D97-AF65-F5344CB8AC3E}">
        <p14:creationId xmlns:p14="http://schemas.microsoft.com/office/powerpoint/2010/main" val="315772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4038600" y="6356350"/>
            <a:ext cx="7315200" cy="365125"/>
          </a:xfrm>
          <a:prstGeom prst="rect">
            <a:avLst/>
          </a:prstGeom>
        </p:spPr>
        <p:txBody>
          <a:bodyPr/>
          <a:lstStyle>
            <a:lvl1pPr>
              <a:defRPr/>
            </a:lvl1pPr>
          </a:lstStyle>
          <a:p>
            <a:r>
              <a:rPr lang="de-DE" dirty="0" smtClean="0"/>
              <a:t>Stand: 13.07.2016</a:t>
            </a:r>
          </a:p>
        </p:txBody>
      </p:sp>
      <p:sp>
        <p:nvSpPr>
          <p:cNvPr id="5" name="Datumsplatzhalter 4"/>
          <p:cNvSpPr>
            <a:spLocks noGrp="1"/>
          </p:cNvSpPr>
          <p:nvPr>
            <p:ph type="dt" sz="half" idx="11"/>
          </p:nvPr>
        </p:nvSpPr>
        <p:spPr/>
        <p:txBody>
          <a:bodyPr/>
          <a:lstStyle>
            <a:lvl1pPr>
              <a:defRPr sz="600"/>
            </a:lvl1pPr>
          </a:lstStyle>
          <a:p>
            <a:r>
              <a:rPr lang="de-DE" smtClean="0"/>
              <a:t>Dokumentenkennung: T000-005.10</a:t>
            </a:r>
            <a:endParaRPr lang="de-DE"/>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8" name="Textplatzhalter 2"/>
          <p:cNvSpPr>
            <a:spLocks noGrp="1"/>
          </p:cNvSpPr>
          <p:nvPr>
            <p:ph type="body" idx="1"/>
          </p:nvPr>
        </p:nvSpPr>
        <p:spPr>
          <a:xfrm>
            <a:off x="3045671" y="2384546"/>
            <a:ext cx="6100658" cy="2200154"/>
          </a:xfrm>
        </p:spPr>
        <p:txBody>
          <a:bodyPr anchor="ctr">
            <a:noAutofit/>
          </a:bodyPr>
          <a:lstStyle>
            <a:lvl1pPr marL="0" indent="0" algn="ctr">
              <a:buNone/>
              <a:defRPr sz="4400" b="0" i="0">
                <a:solidFill>
                  <a:srgbClr val="C00000"/>
                </a:solidFill>
                <a:latin typeface="Exo Medium" charset="0"/>
                <a:ea typeface="Exo Medium" charset="0"/>
                <a:cs typeface="Exo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Tree>
    <p:extLst>
      <p:ext uri="{BB962C8B-B14F-4D97-AF65-F5344CB8AC3E}">
        <p14:creationId xmlns:p14="http://schemas.microsoft.com/office/powerpoint/2010/main" val="1039607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ntergrundbild rechts">
    <p:spTree>
      <p:nvGrpSpPr>
        <p:cNvPr id="1" name=""/>
        <p:cNvGrpSpPr/>
        <p:nvPr/>
      </p:nvGrpSpPr>
      <p:grpSpPr>
        <a:xfrm>
          <a:off x="0" y="0"/>
          <a:ext cx="0" cy="0"/>
          <a:chOff x="0" y="0"/>
          <a:chExt cx="0" cy="0"/>
        </a:xfrm>
      </p:grpSpPr>
      <p:sp>
        <p:nvSpPr>
          <p:cNvPr id="10" name="Inhaltsplatzhalter 3"/>
          <p:cNvSpPr>
            <a:spLocks noGrp="1"/>
          </p:cNvSpPr>
          <p:nvPr>
            <p:ph sz="half" idx="2"/>
          </p:nvPr>
        </p:nvSpPr>
        <p:spPr>
          <a:xfrm>
            <a:off x="0" y="-1"/>
            <a:ext cx="6705600" cy="685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smtClean="0"/>
              <a:t>Textmasterformat bearbeiten</a:t>
            </a:r>
          </a:p>
        </p:txBody>
      </p:sp>
      <p:sp>
        <p:nvSpPr>
          <p:cNvPr id="6" name="Titel 5"/>
          <p:cNvSpPr>
            <a:spLocks noGrp="1"/>
          </p:cNvSpPr>
          <p:nvPr>
            <p:ph type="title"/>
          </p:nvPr>
        </p:nvSpPr>
        <p:spPr/>
        <p:txBody>
          <a:bodyPr/>
          <a:lstStyle/>
          <a:p>
            <a:r>
              <a:rPr lang="de-DE" smtClean="0"/>
              <a:t>Titelmasterformat durch Klicken bearbeiten</a:t>
            </a:r>
            <a:endParaRPr lang="de-DE"/>
          </a:p>
        </p:txBody>
      </p:sp>
      <p:sp>
        <p:nvSpPr>
          <p:cNvPr id="7" name="Fußzeilenplatzhalter 6"/>
          <p:cNvSpPr>
            <a:spLocks noGrp="1"/>
          </p:cNvSpPr>
          <p:nvPr>
            <p:ph type="ftr" sz="quarter" idx="10"/>
          </p:nvPr>
        </p:nvSpPr>
        <p:spPr>
          <a:xfrm>
            <a:off x="4038600" y="6356350"/>
            <a:ext cx="7315200" cy="365125"/>
          </a:xfrm>
          <a:prstGeom prst="rect">
            <a:avLst/>
          </a:prstGeom>
        </p:spPr>
        <p:txBody>
          <a:bodyPr/>
          <a:lstStyle/>
          <a:p>
            <a:r>
              <a:rPr lang="de-DE" smtClean="0"/>
              <a:t>Präsentationstitel</a:t>
            </a:r>
            <a:endParaRPr lang="de-DE" dirty="0"/>
          </a:p>
        </p:txBody>
      </p:sp>
      <p:sp>
        <p:nvSpPr>
          <p:cNvPr id="9" name="Textplatzhalter 2"/>
          <p:cNvSpPr>
            <a:spLocks noGrp="1"/>
          </p:cNvSpPr>
          <p:nvPr>
            <p:ph type="body" idx="1"/>
          </p:nvPr>
        </p:nvSpPr>
        <p:spPr>
          <a:xfrm>
            <a:off x="5253142" y="1715293"/>
            <a:ext cx="6100658" cy="1747837"/>
          </a:xfrm>
        </p:spPr>
        <p:txBody>
          <a:bodyPr anchor="b">
            <a:noAutofit/>
          </a:bodyPr>
          <a:lstStyle>
            <a:lvl1pPr marL="0" indent="0">
              <a:buNone/>
              <a:defRPr sz="3600" b="0" i="0">
                <a:solidFill>
                  <a:srgbClr val="C00000"/>
                </a:solidFill>
                <a:latin typeface="Exo Medium" charset="0"/>
                <a:ea typeface="Exo Medium" charset="0"/>
                <a:cs typeface="Exo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1" name="Textplatzhalter 15"/>
          <p:cNvSpPr>
            <a:spLocks noGrp="1"/>
          </p:cNvSpPr>
          <p:nvPr>
            <p:ph type="body" sz="quarter" idx="16"/>
          </p:nvPr>
        </p:nvSpPr>
        <p:spPr>
          <a:xfrm>
            <a:off x="5251554" y="3774282"/>
            <a:ext cx="6102246" cy="2181224"/>
          </a:xfrm>
        </p:spPr>
        <p:txBody>
          <a:bodyPr/>
          <a:lstStyle>
            <a:lvl1pPr marL="0" indent="0">
              <a:buNone/>
              <a:defRPr>
                <a:solidFill>
                  <a:schemeClr val="tx1">
                    <a:lumMod val="65000"/>
                    <a:lumOff val="35000"/>
                  </a:schemeClr>
                </a:solidFill>
              </a:defRPr>
            </a:lvl1pPr>
            <a:lvl2pPr marL="457200" indent="0">
              <a:buNone/>
              <a:defRPr baseline="0"/>
            </a:lvl2pPr>
            <a:lvl3pPr marL="914400" indent="0">
              <a:buNone/>
              <a:defRPr baseline="0"/>
            </a:lvl3pPr>
            <a:lvl4pPr marL="1371600" indent="0">
              <a:buNone/>
              <a:defRPr baseline="0"/>
            </a:lvl4pPr>
            <a:lvl5pPr marL="1828800" indent="0">
              <a:buNone/>
              <a:defRPr/>
            </a:lvl5pPr>
          </a:lstStyle>
          <a:p>
            <a:pPr lvl="0"/>
            <a:r>
              <a:rPr lang="de-DE" smtClean="0"/>
              <a:t>Textmasterformat bearbeiten</a:t>
            </a:r>
          </a:p>
          <a:p>
            <a:pPr lvl="1"/>
            <a:r>
              <a:rPr lang="de-DE" smtClean="0"/>
              <a:t>Zweite Ebene</a:t>
            </a:r>
          </a:p>
        </p:txBody>
      </p:sp>
      <p:sp>
        <p:nvSpPr>
          <p:cNvPr id="12" name="Datumsplatzhalter 11"/>
          <p:cNvSpPr>
            <a:spLocks noGrp="1"/>
          </p:cNvSpPr>
          <p:nvPr>
            <p:ph type="dt" sz="half" idx="17"/>
          </p:nvPr>
        </p:nvSpPr>
        <p:spPr/>
        <p:txBody>
          <a:bodyPr/>
          <a:lstStyle>
            <a:lvl1pPr>
              <a:defRPr sz="600"/>
            </a:lvl1pPr>
          </a:lstStyle>
          <a:p>
            <a:r>
              <a:rPr lang="de-DE" smtClean="0"/>
              <a:t>Dokumentenkennung: T000-005.10</a:t>
            </a:r>
            <a:endParaRPr lang="de-DE" dirty="0"/>
          </a:p>
        </p:txBody>
      </p:sp>
    </p:spTree>
    <p:extLst>
      <p:ext uri="{BB962C8B-B14F-4D97-AF65-F5344CB8AC3E}">
        <p14:creationId xmlns:p14="http://schemas.microsoft.com/office/powerpoint/2010/main" val="18963261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93975" y="230206"/>
            <a:ext cx="10363200" cy="1470025"/>
          </a:xfrm>
          <a:noFill/>
        </p:spPr>
        <p:txBody>
          <a:bodyPr/>
          <a:lstStyle>
            <a:lvl1pPr algn="l">
              <a:defRPr>
                <a:solidFill>
                  <a:schemeClr val="bg1"/>
                </a:solidFill>
                <a:effectLst>
                  <a:outerShdw blurRad="50800" dist="38100" dir="2700000" algn="tl" rotWithShape="0">
                    <a:srgbClr val="800000">
                      <a:alpha val="40000"/>
                    </a:srgbClr>
                  </a:outerShdw>
                </a:effectLst>
                <a:latin typeface="Exo Extra Bold"/>
              </a:defRPr>
            </a:lvl1pPr>
          </a:lstStyle>
          <a:p>
            <a:r>
              <a:rPr lang="de-DE" smtClean="0"/>
              <a:t>Mastertitelformat bearbeiten</a:t>
            </a:r>
            <a:endParaRPr lang="de-DE" dirty="0"/>
          </a:p>
        </p:txBody>
      </p:sp>
      <p:sp>
        <p:nvSpPr>
          <p:cNvPr id="3" name="Untertitel 2"/>
          <p:cNvSpPr>
            <a:spLocks noGrp="1"/>
          </p:cNvSpPr>
          <p:nvPr>
            <p:ph type="subTitle" idx="1"/>
          </p:nvPr>
        </p:nvSpPr>
        <p:spPr>
          <a:xfrm>
            <a:off x="293975" y="2161190"/>
            <a:ext cx="8534400" cy="1752600"/>
          </a:xfrm>
          <a:prstGeom prst="rect">
            <a:avLst/>
          </a:prstGeom>
        </p:spPr>
        <p:txBody>
          <a:bodyPr/>
          <a:lstStyle>
            <a:lvl1pPr marL="0" indent="0" algn="l">
              <a:buNone/>
              <a:defRPr>
                <a:solidFill>
                  <a:schemeClr val="tx1">
                    <a:lumMod val="65000"/>
                    <a:lumOff val="35000"/>
                  </a:schemeClr>
                </a:solidFill>
                <a:latin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4" name="Datumsplatzhalter 3"/>
          <p:cNvSpPr>
            <a:spLocks noGrp="1"/>
          </p:cNvSpPr>
          <p:nvPr>
            <p:ph type="dt" sz="half" idx="10"/>
          </p:nvPr>
        </p:nvSpPr>
        <p:spPr/>
        <p:txBody>
          <a:bodyPr/>
          <a:lstStyle>
            <a:lvl1pPr>
              <a:defRPr/>
            </a:lvl1pPr>
          </a:lstStyle>
          <a:p>
            <a:pPr>
              <a:defRPr/>
            </a:pPr>
            <a:fld id="{7395106F-0AA2-1646-AA6E-64FAA386AAD8}" type="datetimeFigureOut">
              <a:rPr lang="de-DE"/>
              <a:pPr>
                <a:defRPr/>
              </a:pPr>
              <a:t>30.01.17</a:t>
            </a:fld>
            <a:endParaRPr lang="de-DE" dirty="0"/>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4EBD904-E699-EB48-B2A5-0CF954E1D9DA}" type="slidenum">
              <a:rPr lang="de-DE"/>
              <a:pPr>
                <a:defRPr/>
              </a:pPr>
              <a:t>‹Nr.›</a:t>
            </a:fld>
            <a:endParaRPr lang="de-DE"/>
          </a:p>
        </p:txBody>
      </p:sp>
    </p:spTree>
    <p:extLst>
      <p:ext uri="{BB962C8B-B14F-4D97-AF65-F5344CB8AC3E}">
        <p14:creationId xmlns:p14="http://schemas.microsoft.com/office/powerpoint/2010/main" val="32042287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leine Überschrift &amp; Text">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668249" y="1738860"/>
            <a:ext cx="7180289" cy="614596"/>
          </a:xfrm>
        </p:spPr>
        <p:txBody>
          <a:bodyPr>
            <a:noAutofit/>
          </a:bodyPr>
          <a:lstStyle>
            <a:lvl1pPr marL="0" indent="0" algn="ctr">
              <a:buFont typeface="Arial" charset="0"/>
              <a:buNone/>
              <a:defRPr sz="2400" b="1" i="0">
                <a:solidFill>
                  <a:schemeClr val="tx1">
                    <a:lumMod val="65000"/>
                    <a:lumOff val="35000"/>
                  </a:schemeClr>
                </a:solidFill>
                <a:latin typeface="Helvetica" charset="0"/>
                <a:ea typeface="Helvetica" charset="0"/>
                <a:cs typeface="Helvetica" charset="0"/>
              </a:defRPr>
            </a:lvl1pPr>
            <a:lvl2pPr marL="457200" indent="0" algn="l">
              <a:buFont typeface="Arial" charset="0"/>
              <a:buNone/>
              <a:defRPr sz="2000"/>
            </a:lvl2pPr>
            <a:lvl3pPr marL="914400" indent="0" algn="l">
              <a:buFont typeface="Arial" charset="0"/>
              <a:buNone/>
              <a:defRPr sz="2000"/>
            </a:lvl3pPr>
            <a:lvl4pPr marL="1371600" indent="0" algn="l">
              <a:buFont typeface="Arial" charset="0"/>
              <a:buNone/>
              <a:defRPr sz="2000"/>
            </a:lvl4pPr>
            <a:lvl5pPr marL="1828800" indent="0" algn="l">
              <a:buFont typeface="Arial" charset="0"/>
              <a:buNone/>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dirty="0" smtClean="0"/>
              <a:t>ÜBERSCHRIFT</a:t>
            </a:r>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9" name="Textplatzhalter 18"/>
          <p:cNvSpPr>
            <a:spLocks noGrp="1"/>
          </p:cNvSpPr>
          <p:nvPr>
            <p:ph type="body" sz="quarter" idx="11"/>
          </p:nvPr>
        </p:nvSpPr>
        <p:spPr>
          <a:xfrm>
            <a:off x="2668588" y="2728913"/>
            <a:ext cx="7180262" cy="2697162"/>
          </a:xfrm>
        </p:spPr>
        <p:txBody>
          <a:bodyPr/>
          <a:lstStyle>
            <a:lvl1pPr marL="0" indent="0" algn="ctr">
              <a:buNone/>
              <a:defRPr>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smtClean="0"/>
              <a:t>Textmasterformat bearbeiten</a:t>
            </a:r>
          </a:p>
        </p:txBody>
      </p:sp>
      <p:sp>
        <p:nvSpPr>
          <p:cNvPr id="28" name="Datumsplatzhalter 27"/>
          <p:cNvSpPr>
            <a:spLocks noGrp="1"/>
          </p:cNvSpPr>
          <p:nvPr>
            <p:ph type="dt" sz="half" idx="12"/>
          </p:nvPr>
        </p:nvSpPr>
        <p:spPr/>
        <p:txBody>
          <a:bodyPr/>
          <a:lstStyle>
            <a:lvl1pPr>
              <a:defRPr sz="600"/>
            </a:lvl1pPr>
          </a:lstStyle>
          <a:p>
            <a:r>
              <a:rPr lang="de-DE" smtClean="0"/>
              <a:t>Dokumentenkennung: T000-005.10</a:t>
            </a:r>
            <a:endParaRPr lang="de-DE" dirty="0"/>
          </a:p>
        </p:txBody>
      </p:sp>
      <p:sp>
        <p:nvSpPr>
          <p:cNvPr id="29" name="Fußzeilenplatzhalter 28"/>
          <p:cNvSpPr>
            <a:spLocks noGrp="1"/>
          </p:cNvSpPr>
          <p:nvPr>
            <p:ph type="ftr" sz="quarter" idx="13"/>
          </p:nvPr>
        </p:nvSpPr>
        <p:spPr/>
        <p:txBody>
          <a:bodyPr/>
          <a:lstStyle/>
          <a:p>
            <a:r>
              <a:rPr lang="de-DE" dirty="0" smtClean="0"/>
              <a:t>Stand: 13.07.2016</a:t>
            </a:r>
            <a:endParaRPr lang="de-DE" dirty="0"/>
          </a:p>
        </p:txBody>
      </p:sp>
    </p:spTree>
    <p:extLst>
      <p:ext uri="{BB962C8B-B14F-4D97-AF65-F5344CB8AC3E}">
        <p14:creationId xmlns:p14="http://schemas.microsoft.com/office/powerpoint/2010/main" val="1000898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oße Überschrift &amp; Text">
    <p:bg>
      <p:bgPr>
        <a:blipFill dpi="0" rotWithShape="1">
          <a:blip r:embed="rId3">
            <a:alphaModFix amt="54000"/>
            <a:lum/>
          </a:blip>
          <a:srcRect/>
          <a:stretch>
            <a:fillRect/>
          </a:stretch>
        </a:blipFill>
        <a:effectLst/>
      </p:bgPr>
    </p:bg>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de-DE" smtClean="0"/>
              <a:t>Titelmasterformat durch Klicken bearbeiten</a:t>
            </a:r>
            <a:endParaRPr lang="de-DE"/>
          </a:p>
        </p:txBody>
      </p:sp>
      <p:sp>
        <p:nvSpPr>
          <p:cNvPr id="19" name="Textplatzhalter 18"/>
          <p:cNvSpPr>
            <a:spLocks noGrp="1"/>
          </p:cNvSpPr>
          <p:nvPr>
            <p:ph type="body" sz="quarter" idx="11"/>
          </p:nvPr>
        </p:nvSpPr>
        <p:spPr>
          <a:xfrm>
            <a:off x="2668588" y="2728913"/>
            <a:ext cx="7180262" cy="2697162"/>
          </a:xfrm>
        </p:spPr>
        <p:txBody>
          <a:bodyPr/>
          <a:lstStyle>
            <a:lvl1pPr marL="0" indent="0" algn="ctr">
              <a:buNone/>
              <a:defRPr>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smtClean="0"/>
              <a:t>Textmasterformat bearbeiten</a:t>
            </a:r>
          </a:p>
        </p:txBody>
      </p:sp>
      <p:sp>
        <p:nvSpPr>
          <p:cNvPr id="28" name="Datumsplatzhalter 27"/>
          <p:cNvSpPr>
            <a:spLocks noGrp="1"/>
          </p:cNvSpPr>
          <p:nvPr>
            <p:ph type="dt" sz="half" idx="12"/>
          </p:nvPr>
        </p:nvSpPr>
        <p:spPr/>
        <p:txBody>
          <a:bodyPr/>
          <a:lstStyle>
            <a:lvl1pPr>
              <a:defRPr sz="600"/>
            </a:lvl1pPr>
          </a:lstStyle>
          <a:p>
            <a:r>
              <a:rPr lang="de-DE" smtClean="0"/>
              <a:t>Dokumentenkennung: T000-005.10</a:t>
            </a:r>
            <a:endParaRPr lang="de-DE" dirty="0"/>
          </a:p>
        </p:txBody>
      </p:sp>
      <p:sp>
        <p:nvSpPr>
          <p:cNvPr id="29" name="Fußzeilenplatzhalter 28"/>
          <p:cNvSpPr>
            <a:spLocks noGrp="1"/>
          </p:cNvSpPr>
          <p:nvPr>
            <p:ph type="ftr" sz="quarter" idx="13"/>
          </p:nvPr>
        </p:nvSpPr>
        <p:spPr/>
        <p:txBody>
          <a:bodyPr/>
          <a:lstStyle/>
          <a:p>
            <a:r>
              <a:rPr lang="de-DE" smtClean="0"/>
              <a:t>Präsentationstitel</a:t>
            </a:r>
            <a:endParaRPr lang="de-DE" dirty="0"/>
          </a:p>
        </p:txBody>
      </p:sp>
      <p:sp>
        <p:nvSpPr>
          <p:cNvPr id="7" name="Textplatzhalter 2"/>
          <p:cNvSpPr>
            <a:spLocks noGrp="1"/>
          </p:cNvSpPr>
          <p:nvPr>
            <p:ph type="body" idx="1"/>
          </p:nvPr>
        </p:nvSpPr>
        <p:spPr>
          <a:xfrm>
            <a:off x="2668588" y="1389858"/>
            <a:ext cx="7180262" cy="1339056"/>
          </a:xfrm>
        </p:spPr>
        <p:txBody>
          <a:bodyPr anchor="b">
            <a:noAutofit/>
          </a:bodyPr>
          <a:lstStyle>
            <a:lvl1pPr marL="0" indent="0" algn="ctr">
              <a:buNone/>
              <a:defRPr sz="3600" b="0" i="0">
                <a:solidFill>
                  <a:srgbClr val="C00000"/>
                </a:solidFill>
                <a:latin typeface="Exo Medium" charset="0"/>
                <a:ea typeface="Exo Medium" charset="0"/>
                <a:cs typeface="Exo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Tree>
    <p:extLst>
      <p:ext uri="{BB962C8B-B14F-4D97-AF65-F5344CB8AC3E}">
        <p14:creationId xmlns:p14="http://schemas.microsoft.com/office/powerpoint/2010/main" val="1725048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Text rechts">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315200" cy="504000"/>
          </a:xfrm>
          <a:prstGeom prst="rect">
            <a:avLst/>
          </a:prstGeom>
        </p:spPr>
        <p:txBody>
          <a:bodyPr/>
          <a:lstStyle/>
          <a:p>
            <a:r>
              <a:rPr lang="de-DE" smtClean="0"/>
              <a:t>Titelmasterformat durch Klicken bearbeiten</a:t>
            </a:r>
            <a:endParaRPr lang="de-DE"/>
          </a:p>
        </p:txBody>
      </p:sp>
      <p:sp>
        <p:nvSpPr>
          <p:cNvPr id="7" name="Fußzeilenplatzhalter 6"/>
          <p:cNvSpPr>
            <a:spLocks noGrp="1"/>
          </p:cNvSpPr>
          <p:nvPr>
            <p:ph type="ftr" sz="quarter" idx="10"/>
          </p:nvPr>
        </p:nvSpPr>
        <p:spPr>
          <a:xfrm>
            <a:off x="4038600" y="6356350"/>
            <a:ext cx="7315200" cy="365125"/>
          </a:xfrm>
          <a:prstGeom prst="rect">
            <a:avLst/>
          </a:prstGeom>
        </p:spPr>
        <p:txBody>
          <a:bodyPr/>
          <a:lstStyle/>
          <a:p>
            <a:r>
              <a:rPr lang="de-DE" smtClean="0"/>
              <a:t>Präsentationstitel</a:t>
            </a:r>
            <a:endParaRPr lang="de-DE" dirty="0"/>
          </a:p>
        </p:txBody>
      </p:sp>
      <p:sp>
        <p:nvSpPr>
          <p:cNvPr id="8" name="Untertitel 2"/>
          <p:cNvSpPr>
            <a:spLocks noGrp="1"/>
          </p:cNvSpPr>
          <p:nvPr>
            <p:ph type="subTitle" idx="1" hasCustomPrompt="1"/>
          </p:nvPr>
        </p:nvSpPr>
        <p:spPr>
          <a:xfrm>
            <a:off x="838199" y="1738860"/>
            <a:ext cx="10515599" cy="614596"/>
          </a:xfrm>
        </p:spPr>
        <p:txBody>
          <a:bodyPr>
            <a:noAutofit/>
          </a:bodyPr>
          <a:lstStyle>
            <a:lvl1pPr marL="0" indent="0" algn="l">
              <a:buFont typeface="Arial" charset="0"/>
              <a:buNone/>
              <a:defRPr sz="2400" b="1" i="0">
                <a:solidFill>
                  <a:schemeClr val="tx1">
                    <a:lumMod val="65000"/>
                    <a:lumOff val="35000"/>
                  </a:schemeClr>
                </a:solidFill>
                <a:latin typeface="Helvetica" charset="0"/>
                <a:ea typeface="Helvetica" charset="0"/>
                <a:cs typeface="Helvetica" charset="0"/>
              </a:defRPr>
            </a:lvl1pPr>
            <a:lvl2pPr marL="457200" indent="0" algn="l">
              <a:buFont typeface="Arial" charset="0"/>
              <a:buNone/>
              <a:defRPr sz="2000"/>
            </a:lvl2pPr>
            <a:lvl3pPr marL="914400" indent="0" algn="l">
              <a:buFont typeface="Arial" charset="0"/>
              <a:buNone/>
              <a:defRPr sz="2000"/>
            </a:lvl3pPr>
            <a:lvl4pPr marL="1371600" indent="0" algn="l">
              <a:buFont typeface="Arial" charset="0"/>
              <a:buNone/>
              <a:defRPr sz="2000"/>
            </a:lvl4pPr>
            <a:lvl5pPr marL="1828800" indent="0" algn="l">
              <a:buFont typeface="Arial" charset="0"/>
              <a:buNone/>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dirty="0" smtClean="0"/>
              <a:t>ÜBERSCHRIFT</a:t>
            </a:r>
          </a:p>
        </p:txBody>
      </p:sp>
      <p:sp>
        <p:nvSpPr>
          <p:cNvPr id="12" name="Bildplatzhalter 11"/>
          <p:cNvSpPr>
            <a:spLocks noGrp="1"/>
          </p:cNvSpPr>
          <p:nvPr>
            <p:ph type="pic" sz="quarter" idx="11"/>
          </p:nvPr>
        </p:nvSpPr>
        <p:spPr>
          <a:xfrm>
            <a:off x="838201" y="2697865"/>
            <a:ext cx="5052934" cy="3403132"/>
          </a:xfrm>
        </p:spPr>
        <p:txBody>
          <a:bodyPr/>
          <a:lstStyle>
            <a:lvl1pPr>
              <a:defRPr>
                <a:solidFill>
                  <a:schemeClr val="tx1">
                    <a:lumMod val="65000"/>
                    <a:lumOff val="35000"/>
                  </a:schemeClr>
                </a:solidFill>
              </a:defRPr>
            </a:lvl1pPr>
          </a:lstStyle>
          <a:p>
            <a:r>
              <a:rPr lang="de-DE" smtClean="0"/>
              <a:t>Bild durch Klicken auf Symbol hinzufügen</a:t>
            </a:r>
            <a:endParaRPr lang="de-DE"/>
          </a:p>
        </p:txBody>
      </p:sp>
      <p:sp>
        <p:nvSpPr>
          <p:cNvPr id="13" name="Textplatzhalter 15"/>
          <p:cNvSpPr>
            <a:spLocks noGrp="1"/>
          </p:cNvSpPr>
          <p:nvPr>
            <p:ph type="body" sz="quarter" idx="16"/>
          </p:nvPr>
        </p:nvSpPr>
        <p:spPr>
          <a:xfrm>
            <a:off x="6205928" y="2697865"/>
            <a:ext cx="5147871" cy="3403132"/>
          </a:xfrm>
        </p:spPr>
        <p:txBody>
          <a:bodyPr/>
          <a:lstStyle>
            <a:lvl1pPr marL="0" indent="0">
              <a:buNone/>
              <a:defRPr>
                <a:solidFill>
                  <a:schemeClr val="tx1">
                    <a:lumMod val="65000"/>
                    <a:lumOff val="35000"/>
                  </a:schemeClr>
                </a:solidFill>
              </a:defRPr>
            </a:lvl1pPr>
            <a:lvl2pPr marL="457200" indent="0">
              <a:buNone/>
              <a:defRPr baseline="0"/>
            </a:lvl2pPr>
            <a:lvl3pPr marL="914400" indent="0">
              <a:buNone/>
              <a:defRPr baseline="0"/>
            </a:lvl3pPr>
            <a:lvl4pPr marL="1371600" indent="0">
              <a:buNone/>
              <a:defRPr baseline="0"/>
            </a:lvl4pPr>
            <a:lvl5pPr marL="1828800" indent="0">
              <a:buNone/>
              <a:defRPr/>
            </a:lvl5pPr>
          </a:lstStyle>
          <a:p>
            <a:pPr lvl="0"/>
            <a:r>
              <a:rPr lang="de-DE" smtClean="0"/>
              <a:t>Textmasterformat bearbeiten</a:t>
            </a:r>
          </a:p>
          <a:p>
            <a:pPr lvl="1"/>
            <a:r>
              <a:rPr lang="de-DE" smtClean="0"/>
              <a:t>Zweite Ebene</a:t>
            </a:r>
          </a:p>
        </p:txBody>
      </p:sp>
      <p:sp>
        <p:nvSpPr>
          <p:cNvPr id="14" name="Datumsplatzhalter 13"/>
          <p:cNvSpPr>
            <a:spLocks noGrp="1"/>
          </p:cNvSpPr>
          <p:nvPr>
            <p:ph type="dt" sz="half" idx="17"/>
          </p:nvPr>
        </p:nvSpPr>
        <p:spPr/>
        <p:txBody>
          <a:bodyPr/>
          <a:lstStyle>
            <a:lvl1pPr>
              <a:defRPr sz="600"/>
            </a:lvl1pPr>
          </a:lstStyle>
          <a:p>
            <a:r>
              <a:rPr lang="de-DE" smtClean="0"/>
              <a:t>Dokumentenkennung: T000-005.10</a:t>
            </a:r>
            <a:endParaRPr lang="de-DE" dirty="0"/>
          </a:p>
        </p:txBody>
      </p:sp>
    </p:spTree>
    <p:extLst>
      <p:ext uri="{BB962C8B-B14F-4D97-AF65-F5344CB8AC3E}">
        <p14:creationId xmlns:p14="http://schemas.microsoft.com/office/powerpoint/2010/main" val="5458246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inks, Bild rechts">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315200" cy="504000"/>
          </a:xfrm>
          <a:prstGeom prst="rect">
            <a:avLst/>
          </a:prstGeom>
        </p:spPr>
        <p:txBody>
          <a:bodyPr/>
          <a:lstStyle/>
          <a:p>
            <a:r>
              <a:rPr lang="de-DE" smtClean="0"/>
              <a:t>Titelmasterformat durch Klicken bearbeiten</a:t>
            </a:r>
            <a:endParaRPr lang="de-DE"/>
          </a:p>
        </p:txBody>
      </p:sp>
      <p:sp>
        <p:nvSpPr>
          <p:cNvPr id="7" name="Fußzeilenplatzhalter 6"/>
          <p:cNvSpPr>
            <a:spLocks noGrp="1"/>
          </p:cNvSpPr>
          <p:nvPr>
            <p:ph type="ftr" sz="quarter" idx="10"/>
          </p:nvPr>
        </p:nvSpPr>
        <p:spPr>
          <a:xfrm>
            <a:off x="4038600" y="6356350"/>
            <a:ext cx="7315200" cy="365125"/>
          </a:xfrm>
          <a:prstGeom prst="rect">
            <a:avLst/>
          </a:prstGeom>
        </p:spPr>
        <p:txBody>
          <a:bodyPr/>
          <a:lstStyle/>
          <a:p>
            <a:r>
              <a:rPr lang="de-DE" dirty="0" smtClean="0"/>
              <a:t>Präsentationstitel</a:t>
            </a:r>
            <a:endParaRPr lang="de-DE" dirty="0"/>
          </a:p>
        </p:txBody>
      </p:sp>
      <p:sp>
        <p:nvSpPr>
          <p:cNvPr id="8" name="Untertitel 2"/>
          <p:cNvSpPr>
            <a:spLocks noGrp="1"/>
          </p:cNvSpPr>
          <p:nvPr>
            <p:ph type="subTitle" idx="1" hasCustomPrompt="1"/>
          </p:nvPr>
        </p:nvSpPr>
        <p:spPr>
          <a:xfrm>
            <a:off x="838199" y="1738860"/>
            <a:ext cx="10515599" cy="614596"/>
          </a:xfrm>
        </p:spPr>
        <p:txBody>
          <a:bodyPr>
            <a:noAutofit/>
          </a:bodyPr>
          <a:lstStyle>
            <a:lvl1pPr marL="0" indent="0" algn="l">
              <a:buFont typeface="Arial" charset="0"/>
              <a:buNone/>
              <a:defRPr sz="2400" b="1" i="0">
                <a:solidFill>
                  <a:schemeClr val="tx1">
                    <a:lumMod val="65000"/>
                    <a:lumOff val="35000"/>
                  </a:schemeClr>
                </a:solidFill>
                <a:latin typeface="Helvetica" charset="0"/>
                <a:ea typeface="Helvetica" charset="0"/>
                <a:cs typeface="Helvetica" charset="0"/>
              </a:defRPr>
            </a:lvl1pPr>
            <a:lvl2pPr marL="457200" indent="0" algn="l">
              <a:buFont typeface="Arial" charset="0"/>
              <a:buNone/>
              <a:defRPr sz="2000"/>
            </a:lvl2pPr>
            <a:lvl3pPr marL="914400" indent="0" algn="l">
              <a:buFont typeface="Arial" charset="0"/>
              <a:buNone/>
              <a:defRPr sz="2000"/>
            </a:lvl3pPr>
            <a:lvl4pPr marL="1371600" indent="0" algn="l">
              <a:buFont typeface="Arial" charset="0"/>
              <a:buNone/>
              <a:defRPr sz="2000"/>
            </a:lvl4pPr>
            <a:lvl5pPr marL="1828800" indent="0" algn="l">
              <a:buFont typeface="Arial" charset="0"/>
              <a:buNone/>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dirty="0" smtClean="0"/>
              <a:t>ÜBERSCHRIFT</a:t>
            </a:r>
          </a:p>
        </p:txBody>
      </p:sp>
      <p:sp>
        <p:nvSpPr>
          <p:cNvPr id="12" name="Bildplatzhalter 11"/>
          <p:cNvSpPr>
            <a:spLocks noGrp="1"/>
          </p:cNvSpPr>
          <p:nvPr>
            <p:ph type="pic" sz="quarter" idx="11"/>
          </p:nvPr>
        </p:nvSpPr>
        <p:spPr>
          <a:xfrm>
            <a:off x="6205928" y="2697865"/>
            <a:ext cx="5052934" cy="3403132"/>
          </a:xfrm>
        </p:spPr>
        <p:txBody>
          <a:bodyPr/>
          <a:lstStyle>
            <a:lvl1pPr>
              <a:defRPr>
                <a:solidFill>
                  <a:schemeClr val="tx1">
                    <a:lumMod val="65000"/>
                    <a:lumOff val="35000"/>
                  </a:schemeClr>
                </a:solidFill>
              </a:defRPr>
            </a:lvl1pPr>
          </a:lstStyle>
          <a:p>
            <a:r>
              <a:rPr lang="de-DE" smtClean="0"/>
              <a:t>Bild durch Klicken auf Symbol hinzufügen</a:t>
            </a:r>
            <a:endParaRPr lang="de-DE"/>
          </a:p>
        </p:txBody>
      </p:sp>
      <p:sp>
        <p:nvSpPr>
          <p:cNvPr id="13" name="Textplatzhalter 15"/>
          <p:cNvSpPr>
            <a:spLocks noGrp="1"/>
          </p:cNvSpPr>
          <p:nvPr>
            <p:ph type="body" sz="quarter" idx="16"/>
          </p:nvPr>
        </p:nvSpPr>
        <p:spPr>
          <a:xfrm>
            <a:off x="838199" y="2697865"/>
            <a:ext cx="5147871" cy="3403132"/>
          </a:xfrm>
        </p:spPr>
        <p:txBody>
          <a:bodyPr/>
          <a:lstStyle>
            <a:lvl1pPr marL="0" indent="0">
              <a:buNone/>
              <a:defRPr>
                <a:solidFill>
                  <a:schemeClr val="tx1">
                    <a:lumMod val="65000"/>
                    <a:lumOff val="35000"/>
                  </a:schemeClr>
                </a:solidFill>
              </a:defRPr>
            </a:lvl1pPr>
            <a:lvl2pPr marL="457200" indent="0">
              <a:buNone/>
              <a:defRPr baseline="0"/>
            </a:lvl2pPr>
            <a:lvl3pPr marL="914400" indent="0">
              <a:buNone/>
              <a:defRPr baseline="0"/>
            </a:lvl3pPr>
            <a:lvl4pPr marL="1371600" indent="0">
              <a:buNone/>
              <a:defRPr baseline="0"/>
            </a:lvl4pPr>
            <a:lvl5pPr marL="1828800" indent="0">
              <a:buNone/>
              <a:defRPr/>
            </a:lvl5pPr>
          </a:lstStyle>
          <a:p>
            <a:pPr lvl="0"/>
            <a:r>
              <a:rPr lang="de-DE" smtClean="0"/>
              <a:t>Textmasterformat bearbeiten</a:t>
            </a:r>
          </a:p>
          <a:p>
            <a:pPr lvl="1"/>
            <a:r>
              <a:rPr lang="de-DE" smtClean="0"/>
              <a:t>Zweite Ebene</a:t>
            </a:r>
          </a:p>
        </p:txBody>
      </p:sp>
      <p:sp>
        <p:nvSpPr>
          <p:cNvPr id="14" name="Datumsplatzhalter 13"/>
          <p:cNvSpPr>
            <a:spLocks noGrp="1"/>
          </p:cNvSpPr>
          <p:nvPr>
            <p:ph type="dt" sz="half" idx="17"/>
          </p:nvPr>
        </p:nvSpPr>
        <p:spPr/>
        <p:txBody>
          <a:bodyPr/>
          <a:lstStyle>
            <a:lvl1pPr>
              <a:defRPr sz="600"/>
            </a:lvl1pPr>
          </a:lstStyle>
          <a:p>
            <a:r>
              <a:rPr lang="de-DE" smtClean="0"/>
              <a:t>Dokumentenkennung: T000-005.10</a:t>
            </a:r>
            <a:endParaRPr lang="de-DE"/>
          </a:p>
        </p:txBody>
      </p:sp>
    </p:spTree>
    <p:extLst>
      <p:ext uri="{BB962C8B-B14F-4D97-AF65-F5344CB8AC3E}">
        <p14:creationId xmlns:p14="http://schemas.microsoft.com/office/powerpoint/2010/main" val="2736207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 &amp; Beschriftung">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mtClean="0"/>
              <a:t>Titelmasterformat durch Klicken bearbeiten</a:t>
            </a:r>
            <a:endParaRPr lang="de-DE"/>
          </a:p>
        </p:txBody>
      </p:sp>
      <p:sp>
        <p:nvSpPr>
          <p:cNvPr id="12" name="Fußzeilenplatzhalter 11"/>
          <p:cNvSpPr>
            <a:spLocks noGrp="1"/>
          </p:cNvSpPr>
          <p:nvPr>
            <p:ph type="ftr" sz="quarter" idx="14"/>
          </p:nvPr>
        </p:nvSpPr>
        <p:spPr>
          <a:xfrm>
            <a:off x="4038600" y="6356350"/>
            <a:ext cx="7315200" cy="365125"/>
          </a:xfrm>
          <a:prstGeom prst="rect">
            <a:avLst/>
          </a:prstGeom>
        </p:spPr>
        <p:txBody>
          <a:bodyPr/>
          <a:lstStyle/>
          <a:p>
            <a:r>
              <a:rPr lang="de-DE" smtClean="0"/>
              <a:t>Präsentationstitel</a:t>
            </a:r>
            <a:endParaRPr lang="de-DE" dirty="0"/>
          </a:p>
        </p:txBody>
      </p:sp>
      <p:sp>
        <p:nvSpPr>
          <p:cNvPr id="14" name="Bildplatzhalter 13"/>
          <p:cNvSpPr>
            <a:spLocks noGrp="1"/>
          </p:cNvSpPr>
          <p:nvPr>
            <p:ph type="pic" sz="quarter" idx="15"/>
          </p:nvPr>
        </p:nvSpPr>
        <p:spPr>
          <a:xfrm>
            <a:off x="838198" y="1321319"/>
            <a:ext cx="10515600" cy="3340100"/>
          </a:xfrm>
        </p:spPr>
        <p:txBody>
          <a:bodyPr/>
          <a:lstStyle>
            <a:lvl1pPr>
              <a:defRPr>
                <a:solidFill>
                  <a:schemeClr val="tx1">
                    <a:lumMod val="65000"/>
                    <a:lumOff val="35000"/>
                  </a:schemeClr>
                </a:solidFill>
              </a:defRPr>
            </a:lvl1pPr>
          </a:lstStyle>
          <a:p>
            <a:r>
              <a:rPr lang="de-DE" smtClean="0"/>
              <a:t>Bild durch Klicken auf Symbol hinzufügen</a:t>
            </a:r>
            <a:endParaRPr lang="de-DE"/>
          </a:p>
        </p:txBody>
      </p:sp>
      <p:sp>
        <p:nvSpPr>
          <p:cNvPr id="16" name="Textplatzhalter 15"/>
          <p:cNvSpPr>
            <a:spLocks noGrp="1"/>
          </p:cNvSpPr>
          <p:nvPr>
            <p:ph type="body" sz="quarter" idx="16"/>
          </p:nvPr>
        </p:nvSpPr>
        <p:spPr>
          <a:xfrm>
            <a:off x="838200" y="4856163"/>
            <a:ext cx="10515600" cy="1065212"/>
          </a:xfrm>
        </p:spPr>
        <p:txBody>
          <a:bodyPr/>
          <a:lstStyle>
            <a:lvl1pPr marL="0" indent="0">
              <a:buNone/>
              <a:defRPr>
                <a:solidFill>
                  <a:schemeClr val="tx1">
                    <a:lumMod val="65000"/>
                    <a:lumOff val="35000"/>
                  </a:schemeClr>
                </a:solidFill>
              </a:defRPr>
            </a:lvl1pPr>
            <a:lvl2pPr marL="457200" indent="0">
              <a:buNone/>
              <a:defRPr baseline="0"/>
            </a:lvl2pPr>
            <a:lvl3pPr marL="914400" indent="0">
              <a:buNone/>
              <a:defRPr baseline="0"/>
            </a:lvl3pPr>
            <a:lvl4pPr marL="1371600" indent="0">
              <a:buNone/>
              <a:defRPr baseline="0"/>
            </a:lvl4pPr>
            <a:lvl5pPr marL="1828800" indent="0">
              <a:buNone/>
              <a:defRPr/>
            </a:lvl5pPr>
          </a:lstStyle>
          <a:p>
            <a:pPr lvl="0"/>
            <a:r>
              <a:rPr lang="de-DE" smtClean="0"/>
              <a:t>Textmasterformat bearbeiten</a:t>
            </a:r>
          </a:p>
          <a:p>
            <a:pPr lvl="1"/>
            <a:r>
              <a:rPr lang="de-DE" smtClean="0"/>
              <a:t>Zweite Ebene</a:t>
            </a:r>
          </a:p>
        </p:txBody>
      </p:sp>
      <p:sp>
        <p:nvSpPr>
          <p:cNvPr id="17" name="Datumsplatzhalter 16"/>
          <p:cNvSpPr>
            <a:spLocks noGrp="1"/>
          </p:cNvSpPr>
          <p:nvPr>
            <p:ph type="dt" sz="half" idx="17"/>
          </p:nvPr>
        </p:nvSpPr>
        <p:spPr/>
        <p:txBody>
          <a:bodyPr/>
          <a:lstStyle>
            <a:lvl1pPr>
              <a:defRPr sz="600"/>
            </a:lvl1pPr>
          </a:lstStyle>
          <a:p>
            <a:r>
              <a:rPr lang="de-DE" smtClean="0"/>
              <a:t>Dokumentenkennung: T000-005.10</a:t>
            </a:r>
            <a:endParaRPr lang="de-DE"/>
          </a:p>
        </p:txBody>
      </p:sp>
    </p:spTree>
    <p:extLst>
      <p:ext uri="{BB962C8B-B14F-4D97-AF65-F5344CB8AC3E}">
        <p14:creationId xmlns:p14="http://schemas.microsoft.com/office/powerpoint/2010/main" val="10364575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Objek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7315200" cy="504000"/>
          </a:xfrm>
          <a:prstGeom prst="rect">
            <a:avLst/>
          </a:prstGeom>
        </p:spPr>
        <p:txBody>
          <a:bodyPr/>
          <a:lstStyle/>
          <a:p>
            <a:r>
              <a:rPr lang="de-DE" smtClean="0"/>
              <a:t>Titelmasterformat durch Klicken bearbeiten</a:t>
            </a:r>
            <a:endParaRPr lang="de-DE"/>
          </a:p>
        </p:txBody>
      </p:sp>
      <p:sp>
        <p:nvSpPr>
          <p:cNvPr id="8" name="Inhaltsplatzhalter 2"/>
          <p:cNvSpPr>
            <a:spLocks noGrp="1"/>
          </p:cNvSpPr>
          <p:nvPr>
            <p:ph sz="half" idx="1"/>
          </p:nvPr>
        </p:nvSpPr>
        <p:spPr>
          <a:xfrm>
            <a:off x="838199" y="1261909"/>
            <a:ext cx="4992975" cy="4824098"/>
          </a:xfrm>
        </p:spPr>
        <p:txBody>
          <a:bodyPr/>
          <a:lstStyle>
            <a:lvl1pPr marL="0" indent="0">
              <a:buNone/>
              <a:defRPr>
                <a:solidFill>
                  <a:schemeClr val="tx1">
                    <a:lumMod val="65000"/>
                    <a:lumOff val="35000"/>
                  </a:schemeClr>
                </a:solidFill>
              </a:defRPr>
            </a:lvl1pPr>
          </a:lstStyle>
          <a:p>
            <a:pPr lvl="0"/>
            <a:r>
              <a:rPr lang="de-DE" smtClean="0"/>
              <a:t>Textmasterformat bearbeiten</a:t>
            </a:r>
          </a:p>
        </p:txBody>
      </p:sp>
      <p:sp>
        <p:nvSpPr>
          <p:cNvPr id="9" name="Fußzeilenplatzhalter 8"/>
          <p:cNvSpPr>
            <a:spLocks noGrp="1"/>
          </p:cNvSpPr>
          <p:nvPr>
            <p:ph type="ftr" sz="quarter" idx="10"/>
          </p:nvPr>
        </p:nvSpPr>
        <p:spPr>
          <a:xfrm>
            <a:off x="4038600" y="6356350"/>
            <a:ext cx="7315200" cy="365125"/>
          </a:xfrm>
          <a:prstGeom prst="rect">
            <a:avLst/>
          </a:prstGeom>
        </p:spPr>
        <p:txBody>
          <a:bodyPr/>
          <a:lstStyle/>
          <a:p>
            <a:r>
              <a:rPr lang="de-DE" smtClean="0"/>
              <a:t>Präsentationstitel</a:t>
            </a:r>
            <a:endParaRPr lang="de-DE" dirty="0"/>
          </a:p>
        </p:txBody>
      </p:sp>
      <p:sp>
        <p:nvSpPr>
          <p:cNvPr id="10" name="Inhaltsplatzhalter 2"/>
          <p:cNvSpPr>
            <a:spLocks noGrp="1"/>
          </p:cNvSpPr>
          <p:nvPr>
            <p:ph sz="half" idx="11"/>
          </p:nvPr>
        </p:nvSpPr>
        <p:spPr>
          <a:xfrm>
            <a:off x="6360825" y="1246919"/>
            <a:ext cx="4992975" cy="4824098"/>
          </a:xfrm>
        </p:spPr>
        <p:txBody>
          <a:bodyPr/>
          <a:lstStyle>
            <a:lvl1pPr marL="0" indent="0">
              <a:buNone/>
              <a:defRPr>
                <a:solidFill>
                  <a:schemeClr val="tx1">
                    <a:lumMod val="65000"/>
                    <a:lumOff val="35000"/>
                  </a:schemeClr>
                </a:solidFill>
              </a:defRPr>
            </a:lvl1pPr>
          </a:lstStyle>
          <a:p>
            <a:pPr lvl="0"/>
            <a:r>
              <a:rPr lang="de-DE" smtClean="0"/>
              <a:t>Textmasterformat bearbeiten</a:t>
            </a:r>
          </a:p>
        </p:txBody>
      </p:sp>
      <p:sp>
        <p:nvSpPr>
          <p:cNvPr id="11" name="Datumsplatzhalter 10"/>
          <p:cNvSpPr>
            <a:spLocks noGrp="1"/>
          </p:cNvSpPr>
          <p:nvPr>
            <p:ph type="dt" sz="half" idx="12"/>
          </p:nvPr>
        </p:nvSpPr>
        <p:spPr/>
        <p:txBody>
          <a:bodyPr/>
          <a:lstStyle>
            <a:lvl1pPr>
              <a:defRPr sz="600"/>
            </a:lvl1pPr>
          </a:lstStyle>
          <a:p>
            <a:r>
              <a:rPr lang="de-DE" smtClean="0"/>
              <a:t>Dokumentenkennung: T000-005.10</a:t>
            </a:r>
            <a:endParaRPr lang="de-DE" dirty="0"/>
          </a:p>
        </p:txBody>
      </p:sp>
    </p:spTree>
    <p:extLst>
      <p:ext uri="{BB962C8B-B14F-4D97-AF65-F5344CB8AC3E}">
        <p14:creationId xmlns:p14="http://schemas.microsoft.com/office/powerpoint/2010/main" val="15024341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051347" cy="82391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5" name="Textplatzhalter 4"/>
          <p:cNvSpPr>
            <a:spLocks noGrp="1"/>
          </p:cNvSpPr>
          <p:nvPr>
            <p:ph type="body" sz="quarter" idx="3"/>
          </p:nvPr>
        </p:nvSpPr>
        <p:spPr>
          <a:xfrm>
            <a:off x="6300866" y="1681163"/>
            <a:ext cx="5054522" cy="82391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0" name="Titel 9"/>
          <p:cNvSpPr>
            <a:spLocks noGrp="1"/>
          </p:cNvSpPr>
          <p:nvPr>
            <p:ph type="title"/>
          </p:nvPr>
        </p:nvSpPr>
        <p:spPr/>
        <p:txBody>
          <a:bodyPr/>
          <a:lstStyle/>
          <a:p>
            <a:r>
              <a:rPr lang="de-DE" smtClean="0"/>
              <a:t>Titelmasterformat durch Klicken bearbeiten</a:t>
            </a:r>
            <a:endParaRPr lang="de-DE"/>
          </a:p>
        </p:txBody>
      </p:sp>
      <p:sp>
        <p:nvSpPr>
          <p:cNvPr id="11" name="Fußzeilenplatzhalter 10"/>
          <p:cNvSpPr>
            <a:spLocks noGrp="1"/>
          </p:cNvSpPr>
          <p:nvPr>
            <p:ph type="ftr" sz="quarter" idx="10"/>
          </p:nvPr>
        </p:nvSpPr>
        <p:spPr>
          <a:xfrm>
            <a:off x="4038600" y="6356350"/>
            <a:ext cx="7315200" cy="365125"/>
          </a:xfrm>
          <a:prstGeom prst="rect">
            <a:avLst/>
          </a:prstGeom>
        </p:spPr>
        <p:txBody>
          <a:bodyPr/>
          <a:lstStyle/>
          <a:p>
            <a:r>
              <a:rPr lang="de-DE" smtClean="0"/>
              <a:t>Präsentationstitel</a:t>
            </a:r>
            <a:endParaRPr lang="de-DE" dirty="0"/>
          </a:p>
        </p:txBody>
      </p:sp>
      <p:sp>
        <p:nvSpPr>
          <p:cNvPr id="12" name="Bildplatzhalter 11"/>
          <p:cNvSpPr>
            <a:spLocks noGrp="1"/>
          </p:cNvSpPr>
          <p:nvPr>
            <p:ph type="pic" sz="quarter" idx="11"/>
          </p:nvPr>
        </p:nvSpPr>
        <p:spPr>
          <a:xfrm>
            <a:off x="838201" y="2697865"/>
            <a:ext cx="5052934" cy="3403132"/>
          </a:xfrm>
        </p:spPr>
        <p:txBody>
          <a:bodyPr/>
          <a:lstStyle/>
          <a:p>
            <a:r>
              <a:rPr lang="de-DE" smtClean="0"/>
              <a:t>Bild durch Klicken auf Symbol hinzufügen</a:t>
            </a:r>
            <a:endParaRPr lang="de-DE"/>
          </a:p>
        </p:txBody>
      </p:sp>
      <p:sp>
        <p:nvSpPr>
          <p:cNvPr id="13" name="Bildplatzhalter 11"/>
          <p:cNvSpPr>
            <a:spLocks noGrp="1"/>
          </p:cNvSpPr>
          <p:nvPr>
            <p:ph type="pic" sz="quarter" idx="12"/>
          </p:nvPr>
        </p:nvSpPr>
        <p:spPr>
          <a:xfrm>
            <a:off x="6300866" y="2697865"/>
            <a:ext cx="5052934" cy="3403132"/>
          </a:xfrm>
        </p:spPr>
        <p:txBody>
          <a:bodyPr/>
          <a:lstStyle/>
          <a:p>
            <a:r>
              <a:rPr lang="de-DE" smtClean="0"/>
              <a:t>Bild durch Klicken auf Symbol hinzufügen</a:t>
            </a:r>
            <a:endParaRPr lang="de-DE"/>
          </a:p>
        </p:txBody>
      </p:sp>
      <p:sp>
        <p:nvSpPr>
          <p:cNvPr id="14" name="Datumsplatzhalter 13"/>
          <p:cNvSpPr>
            <a:spLocks noGrp="1"/>
          </p:cNvSpPr>
          <p:nvPr>
            <p:ph type="dt" sz="half" idx="13"/>
          </p:nvPr>
        </p:nvSpPr>
        <p:spPr/>
        <p:txBody>
          <a:bodyPr/>
          <a:lstStyle>
            <a:lvl1pPr>
              <a:defRPr sz="600"/>
            </a:lvl1pPr>
          </a:lstStyle>
          <a:p>
            <a:r>
              <a:rPr lang="de-DE" smtClean="0"/>
              <a:t>Dokumentenkennung: T000-005.10</a:t>
            </a:r>
            <a:endParaRPr lang="de-DE"/>
          </a:p>
        </p:txBody>
      </p:sp>
    </p:spTree>
    <p:extLst>
      <p:ext uri="{BB962C8B-B14F-4D97-AF65-F5344CB8AC3E}">
        <p14:creationId xmlns:p14="http://schemas.microsoft.com/office/powerpoint/2010/main" val="12978359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ntergrundbild Links">
    <p:spTree>
      <p:nvGrpSpPr>
        <p:cNvPr id="1" name=""/>
        <p:cNvGrpSpPr/>
        <p:nvPr/>
      </p:nvGrpSpPr>
      <p:grpSpPr>
        <a:xfrm>
          <a:off x="0" y="0"/>
          <a:ext cx="0" cy="0"/>
          <a:chOff x="0" y="0"/>
          <a:chExt cx="0" cy="0"/>
        </a:xfrm>
      </p:grpSpPr>
      <p:sp>
        <p:nvSpPr>
          <p:cNvPr id="10" name="Inhaltsplatzhalter 3"/>
          <p:cNvSpPr>
            <a:spLocks noGrp="1"/>
          </p:cNvSpPr>
          <p:nvPr>
            <p:ph sz="half" idx="2"/>
          </p:nvPr>
        </p:nvSpPr>
        <p:spPr>
          <a:xfrm>
            <a:off x="5486401" y="0"/>
            <a:ext cx="6705600" cy="685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smtClean="0"/>
              <a:t>Textmasterformat bearbeiten</a:t>
            </a:r>
          </a:p>
        </p:txBody>
      </p:sp>
      <p:pic>
        <p:nvPicPr>
          <p:cNvPr id="13" name="Bild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74177" y="365806"/>
            <a:ext cx="2526490" cy="446994"/>
          </a:xfrm>
          <a:prstGeom prst="rect">
            <a:avLst/>
          </a:prstGeom>
        </p:spPr>
      </p:pic>
      <p:sp>
        <p:nvSpPr>
          <p:cNvPr id="6" name="Titel 5"/>
          <p:cNvSpPr>
            <a:spLocks noGrp="1"/>
          </p:cNvSpPr>
          <p:nvPr>
            <p:ph type="title"/>
          </p:nvPr>
        </p:nvSpPr>
        <p:spPr/>
        <p:txBody>
          <a:bodyPr/>
          <a:lstStyle/>
          <a:p>
            <a:r>
              <a:rPr lang="de-DE" smtClean="0"/>
              <a:t>Titelmasterformat durch Klicken bearbeiten</a:t>
            </a:r>
            <a:endParaRPr lang="de-DE" dirty="0"/>
          </a:p>
        </p:txBody>
      </p:sp>
      <p:sp>
        <p:nvSpPr>
          <p:cNvPr id="7" name="Fußzeilenplatzhalter 6"/>
          <p:cNvSpPr>
            <a:spLocks noGrp="1"/>
          </p:cNvSpPr>
          <p:nvPr>
            <p:ph type="ftr" sz="quarter" idx="10"/>
          </p:nvPr>
        </p:nvSpPr>
        <p:spPr>
          <a:xfrm>
            <a:off x="4038600" y="6356350"/>
            <a:ext cx="7315200" cy="365125"/>
          </a:xfrm>
          <a:prstGeom prst="rect">
            <a:avLst/>
          </a:prstGeom>
        </p:spPr>
        <p:txBody>
          <a:bodyPr/>
          <a:lstStyle/>
          <a:p>
            <a:r>
              <a:rPr lang="de-DE" smtClean="0"/>
              <a:t>Präsentationstitel</a:t>
            </a:r>
            <a:endParaRPr lang="de-DE" dirty="0"/>
          </a:p>
        </p:txBody>
      </p:sp>
      <p:sp>
        <p:nvSpPr>
          <p:cNvPr id="9" name="Textplatzhalter 2"/>
          <p:cNvSpPr>
            <a:spLocks noGrp="1"/>
          </p:cNvSpPr>
          <p:nvPr>
            <p:ph type="body" idx="1"/>
          </p:nvPr>
        </p:nvSpPr>
        <p:spPr>
          <a:xfrm>
            <a:off x="839788" y="1681162"/>
            <a:ext cx="6100658" cy="1747837"/>
          </a:xfrm>
        </p:spPr>
        <p:txBody>
          <a:bodyPr anchor="b">
            <a:noAutofit/>
          </a:bodyPr>
          <a:lstStyle>
            <a:lvl1pPr marL="0" indent="0">
              <a:buNone/>
              <a:defRPr sz="3600" b="0" i="0">
                <a:solidFill>
                  <a:srgbClr val="C00000"/>
                </a:solidFill>
                <a:latin typeface="Exo Medium" charset="0"/>
                <a:ea typeface="Exo Medium" charset="0"/>
                <a:cs typeface="Exo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11" name="Textplatzhalter 15"/>
          <p:cNvSpPr>
            <a:spLocks noGrp="1"/>
          </p:cNvSpPr>
          <p:nvPr>
            <p:ph type="body" sz="quarter" idx="16"/>
          </p:nvPr>
        </p:nvSpPr>
        <p:spPr>
          <a:xfrm>
            <a:off x="838200" y="3740151"/>
            <a:ext cx="6102246" cy="2181224"/>
          </a:xfrm>
        </p:spPr>
        <p:txBody>
          <a:bodyPr/>
          <a:lstStyle>
            <a:lvl1pPr marL="0" indent="0">
              <a:buNone/>
              <a:defRPr>
                <a:solidFill>
                  <a:schemeClr val="tx1">
                    <a:lumMod val="65000"/>
                    <a:lumOff val="35000"/>
                  </a:schemeClr>
                </a:solidFill>
              </a:defRPr>
            </a:lvl1pPr>
            <a:lvl2pPr marL="457200" indent="0">
              <a:buNone/>
              <a:defRPr baseline="0"/>
            </a:lvl2pPr>
            <a:lvl3pPr marL="914400" indent="0">
              <a:buNone/>
              <a:defRPr baseline="0"/>
            </a:lvl3pPr>
            <a:lvl4pPr marL="1371600" indent="0">
              <a:buNone/>
              <a:defRPr baseline="0"/>
            </a:lvl4pPr>
            <a:lvl5pPr marL="1828800" indent="0">
              <a:buNone/>
              <a:defRPr/>
            </a:lvl5pPr>
          </a:lstStyle>
          <a:p>
            <a:pPr lvl="0"/>
            <a:r>
              <a:rPr lang="de-DE" smtClean="0"/>
              <a:t>Textmasterformat bearbeiten</a:t>
            </a:r>
          </a:p>
          <a:p>
            <a:pPr lvl="1"/>
            <a:r>
              <a:rPr lang="de-DE" smtClean="0"/>
              <a:t>Zweite Ebene</a:t>
            </a:r>
          </a:p>
        </p:txBody>
      </p:sp>
      <p:sp>
        <p:nvSpPr>
          <p:cNvPr id="12" name="Datumsplatzhalter 11"/>
          <p:cNvSpPr>
            <a:spLocks noGrp="1"/>
          </p:cNvSpPr>
          <p:nvPr>
            <p:ph type="dt" sz="half" idx="17"/>
          </p:nvPr>
        </p:nvSpPr>
        <p:spPr/>
        <p:txBody>
          <a:bodyPr/>
          <a:lstStyle>
            <a:lvl1pPr>
              <a:defRPr sz="600"/>
            </a:lvl1pPr>
          </a:lstStyle>
          <a:p>
            <a:r>
              <a:rPr lang="de-DE" smtClean="0"/>
              <a:t>Dokumentenkennung: T000-005.10</a:t>
            </a:r>
            <a:endParaRPr lang="de-DE" dirty="0"/>
          </a:p>
        </p:txBody>
      </p:sp>
    </p:spTree>
    <p:extLst>
      <p:ext uri="{BB962C8B-B14F-4D97-AF65-F5344CB8AC3E}">
        <p14:creationId xmlns:p14="http://schemas.microsoft.com/office/powerpoint/2010/main" val="7372410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emf"/><Relationship Id="rId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4000"/>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12" name="Gerade Verbindung 11"/>
          <p:cNvCxnSpPr/>
          <p:nvPr userDrawn="1"/>
        </p:nvCxnSpPr>
        <p:spPr>
          <a:xfrm>
            <a:off x="838200" y="6281893"/>
            <a:ext cx="105156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elplatzhalter 12"/>
          <p:cNvSpPr>
            <a:spLocks noGrp="1"/>
          </p:cNvSpPr>
          <p:nvPr>
            <p:ph type="title"/>
          </p:nvPr>
        </p:nvSpPr>
        <p:spPr>
          <a:xfrm>
            <a:off x="838200" y="365126"/>
            <a:ext cx="8035977" cy="447674"/>
          </a:xfrm>
          <a:prstGeom prst="rect">
            <a:avLst/>
          </a:prstGeom>
        </p:spPr>
        <p:txBody>
          <a:bodyPr vert="horz" lIns="91440" tIns="45720" rIns="91440" bIns="45720" rtlCol="0" anchor="ctr">
            <a:normAutofit/>
          </a:bodyPr>
          <a:lstStyle/>
          <a:p>
            <a:r>
              <a:rPr lang="de-DE" smtClean="0"/>
              <a:t>MASTERTITEL</a:t>
            </a:r>
            <a:endParaRPr lang="de-DE" dirty="0"/>
          </a:p>
        </p:txBody>
      </p:sp>
      <p:sp>
        <p:nvSpPr>
          <p:cNvPr id="17" name="Fußzeilenplatzhalter 16"/>
          <p:cNvSpPr>
            <a:spLocks noGrp="1"/>
          </p:cNvSpPr>
          <p:nvPr>
            <p:ph type="ftr" sz="quarter" idx="3"/>
          </p:nvPr>
        </p:nvSpPr>
        <p:spPr>
          <a:xfrm>
            <a:off x="4038600" y="6356350"/>
            <a:ext cx="7315200" cy="365125"/>
          </a:xfrm>
          <a:prstGeom prst="rect">
            <a:avLst/>
          </a:prstGeom>
        </p:spPr>
        <p:txBody>
          <a:bodyPr vert="horz" lIns="91440" tIns="45720" rIns="91440" bIns="45720" rtlCol="0" anchor="ctr"/>
          <a:lstStyle>
            <a:lvl1pPr algn="r">
              <a:defRPr sz="1200" b="0">
                <a:solidFill>
                  <a:schemeClr val="tx1">
                    <a:tint val="75000"/>
                  </a:schemeClr>
                </a:solidFill>
              </a:defRPr>
            </a:lvl1pPr>
          </a:lstStyle>
          <a:p>
            <a:r>
              <a:rPr lang="de-DE" smtClean="0"/>
              <a:t>Präsentationstitel</a:t>
            </a:r>
            <a:endParaRPr lang="de-DE" dirty="0"/>
          </a:p>
        </p:txBody>
      </p:sp>
      <p:sp>
        <p:nvSpPr>
          <p:cNvPr id="19" name="Datumsplatzhalter 18"/>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Dokumentenkennung: T000-005.10</a:t>
            </a:r>
            <a:endParaRPr lang="de-DE"/>
          </a:p>
        </p:txBody>
      </p:sp>
      <p:pic>
        <p:nvPicPr>
          <p:cNvPr id="10" name="Bild 9"/>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8874177" y="365806"/>
            <a:ext cx="2526490" cy="446994"/>
          </a:xfrm>
          <a:prstGeom prst="rect">
            <a:avLst/>
          </a:prstGeom>
        </p:spPr>
      </p:pic>
    </p:spTree>
    <p:extLst>
      <p:ext uri="{BB962C8B-B14F-4D97-AF65-F5344CB8AC3E}">
        <p14:creationId xmlns:p14="http://schemas.microsoft.com/office/powerpoint/2010/main" val="1944256088"/>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60" r:id="rId3"/>
    <p:sldLayoutId id="2147483650" r:id="rId4"/>
    <p:sldLayoutId id="2147483659" r:id="rId5"/>
    <p:sldLayoutId id="2147483651" r:id="rId6"/>
    <p:sldLayoutId id="2147483652" r:id="rId7"/>
    <p:sldLayoutId id="2147483653" r:id="rId8"/>
    <p:sldLayoutId id="2147483654" r:id="rId9"/>
    <p:sldLayoutId id="2147483658" r:id="rId10"/>
    <p:sldLayoutId id="2147483661" r:id="rId11"/>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p:titleStyle>
    <p:bodyStyle>
      <a:lvl1pPr marL="228600" indent="-228600" algn="l" defTabSz="914400" rtl="0" eaLnBrk="1" latinLnBrk="0" hangingPunct="1">
        <a:lnSpc>
          <a:spcPct val="90000"/>
        </a:lnSpc>
        <a:spcBef>
          <a:spcPts val="1000"/>
        </a:spcBef>
        <a:buFont typeface="Arial"/>
        <a:buChar char="•"/>
        <a:defRPr sz="1800" b="0" i="0" kern="1200">
          <a:solidFill>
            <a:schemeClr val="tx1">
              <a:lumMod val="75000"/>
              <a:lumOff val="2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 name="Bild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874177" y="365806"/>
            <a:ext cx="2526490" cy="446994"/>
          </a:xfrm>
          <a:prstGeom prst="rect">
            <a:avLst/>
          </a:prstGeom>
        </p:spPr>
      </p:pic>
    </p:spTree>
    <p:extLst>
      <p:ext uri="{BB962C8B-B14F-4D97-AF65-F5344CB8AC3E}">
        <p14:creationId xmlns:p14="http://schemas.microsoft.com/office/powerpoint/2010/main" val="952356302"/>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p:titleStyle>
    <p:bodyStyle>
      <a:lvl1pPr marL="228600" indent="-228600" algn="l" defTabSz="914400" rtl="0" eaLnBrk="1" latinLnBrk="0" hangingPunct="1">
        <a:lnSpc>
          <a:spcPct val="90000"/>
        </a:lnSpc>
        <a:spcBef>
          <a:spcPts val="1000"/>
        </a:spcBef>
        <a:buFont typeface="Arial"/>
        <a:buChar char="•"/>
        <a:defRPr sz="1800" b="0" i="0" kern="1200">
          <a:solidFill>
            <a:schemeClr val="tx1">
              <a:lumMod val="75000"/>
              <a:lumOff val="2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microsoft.com/office/2007/relationships/hdphoto" Target="../media/hdphoto8.wdp"/><Relationship Id="rId6" Type="http://schemas.openxmlformats.org/officeDocument/2006/relationships/image" Target="../media/image20.jpeg"/><Relationship Id="rId7" Type="http://schemas.openxmlformats.org/officeDocument/2006/relationships/image" Target="../media/image21.png"/><Relationship Id="rId8" Type="http://schemas.microsoft.com/office/2007/relationships/hdphoto" Target="../media/hdphoto9.wdp"/><Relationship Id="rId9" Type="http://schemas.openxmlformats.org/officeDocument/2006/relationships/image" Target="../media/image22.png"/><Relationship Id="rId10" Type="http://schemas.microsoft.com/office/2007/relationships/hdphoto" Target="../media/hdphoto10.wdp"/><Relationship Id="rId11"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1" Type="http://schemas.openxmlformats.org/officeDocument/2006/relationships/image" Target="../media/image13.png"/><Relationship Id="rId12" Type="http://schemas.microsoft.com/office/2007/relationships/hdphoto" Target="../media/hdphoto6.wdp"/><Relationship Id="rId13" Type="http://schemas.openxmlformats.org/officeDocument/2006/relationships/image" Target="../media/image14.jpeg"/><Relationship Id="rId1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9.png"/><Relationship Id="rId4" Type="http://schemas.microsoft.com/office/2007/relationships/hdphoto" Target="../media/hdphoto2.wdp"/><Relationship Id="rId5" Type="http://schemas.openxmlformats.org/officeDocument/2006/relationships/image" Target="../media/image10.png"/><Relationship Id="rId6" Type="http://schemas.microsoft.com/office/2007/relationships/hdphoto" Target="../media/hdphoto3.wdp"/><Relationship Id="rId7" Type="http://schemas.openxmlformats.org/officeDocument/2006/relationships/image" Target="../media/image11.png"/><Relationship Id="rId8" Type="http://schemas.microsoft.com/office/2007/relationships/hdphoto" Target="../media/hdphoto4.wdp"/><Relationship Id="rId9" Type="http://schemas.openxmlformats.org/officeDocument/2006/relationships/image" Target="../media/image12.png"/><Relationship Id="rId10" Type="http://schemas.microsoft.com/office/2007/relationships/hdphoto" Target="../media/hdphoto5.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3">
            <a:alphaModFix amt="52000"/>
            <a:extLst>
              <a:ext uri="{BEBA8EAE-BF5A-486C-A8C5-ECC9F3942E4B}">
                <a14:imgProps xmlns:a14="http://schemas.microsoft.com/office/drawing/2010/main">
                  <a14:imgLayer r:embed="rId4">
                    <a14:imgEffect>
                      <a14:colorTemperature colorTemp="3804"/>
                    </a14:imgEffect>
                    <a14:imgEffect>
                      <a14:saturation sat="0"/>
                    </a14:imgEffect>
                  </a14:imgLayer>
                </a14:imgProps>
              </a:ext>
              <a:ext uri="{28A0092B-C50C-407E-A947-70E740481C1C}">
                <a14:useLocalDpi xmlns:a14="http://schemas.microsoft.com/office/drawing/2010/main" val="0"/>
              </a:ext>
            </a:extLst>
          </a:blip>
          <a:stretch>
            <a:fillRect/>
          </a:stretch>
        </p:blipFill>
        <p:spPr>
          <a:xfrm>
            <a:off x="538415" y="1446823"/>
            <a:ext cx="8460309" cy="4362543"/>
          </a:xfrm>
          <a:prstGeom prst="rect">
            <a:avLst/>
          </a:prstGeom>
          <a:effectLst>
            <a:softEdge rad="381000"/>
          </a:effectLst>
        </p:spPr>
      </p:pic>
      <p:sp>
        <p:nvSpPr>
          <p:cNvPr id="5" name="Datumsplatzhalter 3"/>
          <p:cNvSpPr txBox="1">
            <a:spLocks/>
          </p:cNvSpPr>
          <p:nvPr/>
        </p:nvSpPr>
        <p:spPr>
          <a:xfrm>
            <a:off x="10044165" y="6356350"/>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smtClean="0"/>
              <a:t>Stand: </a:t>
            </a:r>
            <a:r>
              <a:rPr lang="de-DE" sz="1000" dirty="0" smtClean="0"/>
              <a:t>30.01.2017</a:t>
            </a:r>
            <a:endParaRPr lang="de-DE" sz="1000" dirty="0"/>
          </a:p>
        </p:txBody>
      </p:sp>
      <p:sp>
        <p:nvSpPr>
          <p:cNvPr id="3" name="Textplatzhalter 2"/>
          <p:cNvSpPr>
            <a:spLocks noGrp="1"/>
          </p:cNvSpPr>
          <p:nvPr>
            <p:ph type="body" idx="1"/>
          </p:nvPr>
        </p:nvSpPr>
        <p:spPr>
          <a:xfrm>
            <a:off x="954279" y="948739"/>
            <a:ext cx="7128709" cy="3216248"/>
          </a:xfrm>
        </p:spPr>
        <p:txBody>
          <a:bodyPr/>
          <a:lstStyle/>
          <a:p>
            <a:pPr algn="l">
              <a:lnSpc>
                <a:spcPct val="150000"/>
              </a:lnSpc>
            </a:pPr>
            <a:r>
              <a:rPr lang="de-DE" sz="4000" dirty="0" smtClean="0">
                <a:solidFill>
                  <a:srgbClr val="BA1C2B"/>
                </a:solidFill>
                <a:latin typeface="Helvetica-Bold" pitchFamily="2" charset="0"/>
              </a:rPr>
              <a:t>Bis 100% Strom-Unabhängigkeit</a:t>
            </a:r>
            <a:r>
              <a:rPr lang="de-DE" sz="4000" dirty="0">
                <a:solidFill>
                  <a:srgbClr val="BA1C2B"/>
                </a:solidFill>
                <a:latin typeface="Helvetica-Bold" pitchFamily="2" charset="0"/>
              </a:rPr>
              <a:t> </a:t>
            </a:r>
            <a:r>
              <a:rPr lang="de-DE" sz="4000" dirty="0" smtClean="0">
                <a:solidFill>
                  <a:srgbClr val="BA1C2B"/>
                </a:solidFill>
                <a:latin typeface="Helvetica-Bold" pitchFamily="2" charset="0"/>
              </a:rPr>
              <a:t>mit Photovoltaik &amp; SENEC</a:t>
            </a:r>
            <a:endParaRPr lang="de-DE" sz="4000" dirty="0">
              <a:solidFill>
                <a:srgbClr val="BA1C2B"/>
              </a:solidFill>
              <a:latin typeface="Helvetica-Bold" pitchFamily="2" charset="0"/>
            </a:endParaRPr>
          </a:p>
        </p:txBody>
      </p:sp>
      <p:pic>
        <p:nvPicPr>
          <p:cNvPr id="6" name="Bildplatzhalter 7"/>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14588" y="2397119"/>
            <a:ext cx="2237147" cy="3535736"/>
          </a:xfrm>
          <a:prstGeom prst="rect">
            <a:avLst/>
          </a:prstGeom>
        </p:spPr>
      </p:pic>
      <p:sp>
        <p:nvSpPr>
          <p:cNvPr id="2" name="Rectangle 2"/>
          <p:cNvSpPr>
            <a:spLocks noChangeArrowheads="1"/>
          </p:cNvSpPr>
          <p:nvPr/>
        </p:nvSpPr>
        <p:spPr bwMode="auto">
          <a:xfrm>
            <a:off x="3891517" y="4676154"/>
            <a:ext cx="100117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4" name="AutoShape 2" descr="mgres.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8" descr="hotovoltaik-1030x445.jp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806045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16" name="Untertitel 1"/>
          <p:cNvSpPr txBox="1">
            <a:spLocks/>
          </p:cNvSpPr>
          <p:nvPr/>
        </p:nvSpPr>
        <p:spPr>
          <a:xfrm>
            <a:off x="838200" y="1297325"/>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de-DE" dirty="0" smtClean="0"/>
          </a:p>
        </p:txBody>
      </p:sp>
      <p:sp>
        <p:nvSpPr>
          <p:cNvPr id="10" name="Untertitel 2"/>
          <p:cNvSpPr>
            <a:spLocks noGrp="1"/>
          </p:cNvSpPr>
          <p:nvPr>
            <p:ph type="subTitle" idx="1"/>
          </p:nvPr>
        </p:nvSpPr>
        <p:spPr>
          <a:xfrm>
            <a:off x="753358" y="1966866"/>
            <a:ext cx="4063739" cy="3843233"/>
          </a:xfrm>
        </p:spPr>
        <p:txBody>
          <a:bodyPr>
            <a:normAutofit/>
          </a:bodyPr>
          <a:lstStyle/>
          <a:p>
            <a:pPr algn="l">
              <a:lnSpc>
                <a:spcPct val="150000"/>
              </a:lnSpc>
            </a:pPr>
            <a:r>
              <a:rPr lang="de-DE" sz="2400" b="0" dirty="0" smtClean="0">
                <a:latin typeface="Helvetica" panose="020B0604020202020204" pitchFamily="34" charset="0"/>
              </a:rPr>
              <a:t>„Meine Oma friert im Sommer immer Früchte ein.</a:t>
            </a:r>
          </a:p>
          <a:p>
            <a:pPr algn="l">
              <a:lnSpc>
                <a:spcPct val="150000"/>
              </a:lnSpc>
            </a:pPr>
            <a:r>
              <a:rPr lang="de-DE" b="0" dirty="0" smtClean="0">
                <a:latin typeface="Helvetica" panose="020B0604020202020204" pitchFamily="34" charset="0"/>
              </a:rPr>
              <a:t>Die essen wir dann im Winter.“</a:t>
            </a:r>
            <a:endParaRPr lang="de-DE" b="0" dirty="0">
              <a:latin typeface="Helvetica" panose="020B0604020202020204" pitchFamily="34" charset="0"/>
            </a:endParaRPr>
          </a:p>
          <a:p>
            <a:pPr algn="l">
              <a:lnSpc>
                <a:spcPct val="150000"/>
              </a:lnSpc>
            </a:pPr>
            <a:endParaRPr lang="de-DE" sz="2400" b="0" dirty="0" smtClean="0">
              <a:latin typeface="Helvetica" panose="020B0604020202020204" pitchFamily="34" charset="0"/>
            </a:endParaRPr>
          </a:p>
        </p:txBody>
      </p:sp>
      <p:pic>
        <p:nvPicPr>
          <p:cNvPr id="12" name="Grafik 11"/>
          <p:cNvPicPr>
            <a:picLocks noChangeAspect="1"/>
          </p:cNvPicPr>
          <p:nvPr/>
        </p:nvPicPr>
        <p:blipFill rotWithShape="1">
          <a:blip r:embed="rId2">
            <a:extLst>
              <a:ext uri="{28A0092B-C50C-407E-A947-70E740481C1C}">
                <a14:useLocalDpi xmlns:a14="http://schemas.microsoft.com/office/drawing/2010/main" val="0"/>
              </a:ext>
            </a:extLst>
          </a:blip>
          <a:srcRect b="23112"/>
          <a:stretch/>
        </p:blipFill>
        <p:spPr>
          <a:xfrm>
            <a:off x="4925360" y="1447938"/>
            <a:ext cx="7455665" cy="3821646"/>
          </a:xfrm>
          <a:prstGeom prst="roundRect">
            <a:avLst>
              <a:gd name="adj" fmla="val 4931"/>
            </a:avLst>
          </a:prstGeom>
        </p:spPr>
      </p:pic>
      <p:sp>
        <p:nvSpPr>
          <p:cNvPr id="6"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smtClean="0"/>
              <a:t>Wie ist 100% Unabhängigkeit möglich und wie rechnet sich das?</a:t>
            </a:r>
            <a:endParaRPr lang="de-DE" b="1" dirty="0"/>
          </a:p>
        </p:txBody>
      </p:sp>
    </p:spTree>
    <p:extLst>
      <p:ext uri="{BB962C8B-B14F-4D97-AF65-F5344CB8AC3E}">
        <p14:creationId xmlns:p14="http://schemas.microsoft.com/office/powerpoint/2010/main" val="1529237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16" name="Untertitel 1"/>
          <p:cNvSpPr txBox="1">
            <a:spLocks/>
          </p:cNvSpPr>
          <p:nvPr/>
        </p:nvSpPr>
        <p:spPr>
          <a:xfrm>
            <a:off x="838200" y="1297325"/>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de-DE" dirty="0" smtClean="0"/>
          </a:p>
        </p:txBody>
      </p:sp>
      <p:sp>
        <p:nvSpPr>
          <p:cNvPr id="10" name="Untertitel 2"/>
          <p:cNvSpPr>
            <a:spLocks noGrp="1"/>
          </p:cNvSpPr>
          <p:nvPr>
            <p:ph type="subTitle" idx="1"/>
          </p:nvPr>
        </p:nvSpPr>
        <p:spPr>
          <a:xfrm>
            <a:off x="753358" y="1966867"/>
            <a:ext cx="4063739" cy="2020672"/>
          </a:xfrm>
        </p:spPr>
        <p:txBody>
          <a:bodyPr>
            <a:normAutofit/>
          </a:bodyPr>
          <a:lstStyle/>
          <a:p>
            <a:pPr algn="l">
              <a:lnSpc>
                <a:spcPct val="150000"/>
              </a:lnSpc>
            </a:pPr>
            <a:r>
              <a:rPr lang="de-DE" sz="2400" b="0" dirty="0" smtClean="0">
                <a:latin typeface="Helvetica" panose="020B0604020202020204" pitchFamily="34" charset="0"/>
              </a:rPr>
              <a:t>„Und </a:t>
            </a:r>
            <a:r>
              <a:rPr lang="de-DE" b="0" dirty="0" smtClean="0">
                <a:latin typeface="Helvetica" panose="020B0604020202020204" pitchFamily="34" charset="0"/>
              </a:rPr>
              <a:t>mein Papa hat Strom im Sommer eingefroren und im Winter wieder aufgetaut.“</a:t>
            </a:r>
            <a:endParaRPr lang="de-DE" sz="2400" b="0" dirty="0" smtClean="0">
              <a:latin typeface="Helvetica" panose="020B0604020202020204" pitchFamily="34" charset="0"/>
            </a:endParaRPr>
          </a:p>
        </p:txBody>
      </p:sp>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t="7777" b="12208"/>
          <a:stretch/>
        </p:blipFill>
        <p:spPr>
          <a:xfrm>
            <a:off x="4925361" y="1447939"/>
            <a:ext cx="7455665" cy="3821646"/>
          </a:xfrm>
          <a:prstGeom prst="roundRect">
            <a:avLst>
              <a:gd name="adj" fmla="val 2735"/>
            </a:avLst>
          </a:prstGeom>
        </p:spPr>
      </p:pic>
      <p:sp>
        <p:nvSpPr>
          <p:cNvPr id="6"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81121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Bild 23" descr="Bildschirmfoto 2016-01-18 um 14.07.3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8988" y="3399311"/>
            <a:ext cx="1629936" cy="1255257"/>
          </a:xfrm>
          <a:prstGeom prst="rect">
            <a:avLst/>
          </a:prstGeom>
        </p:spPr>
      </p:pic>
      <p:sp>
        <p:nvSpPr>
          <p:cNvPr id="44" name="Rechteck 43"/>
          <p:cNvSpPr/>
          <p:nvPr/>
        </p:nvSpPr>
        <p:spPr>
          <a:xfrm>
            <a:off x="2586895" y="3196189"/>
            <a:ext cx="384849" cy="156602"/>
          </a:xfrm>
          <a:prstGeom prst="rect">
            <a:avLst/>
          </a:prstGeom>
          <a:solidFill>
            <a:sysClr val="window" lastClr="FFFFFF"/>
          </a:solidFill>
          <a:ln w="9525" cap="flat" cmpd="sng" algn="ctr">
            <a:solidFill>
              <a:srgbClr val="FFFFFF"/>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Exo2 Regular"/>
              <a:ea typeface="+mn-ea"/>
              <a:cs typeface="+mn-cs"/>
            </a:endParaRPr>
          </a:p>
        </p:txBody>
      </p:sp>
      <p:sp>
        <p:nvSpPr>
          <p:cNvPr id="47" name="Textfeld 46"/>
          <p:cNvSpPr txBox="1"/>
          <p:nvPr/>
        </p:nvSpPr>
        <p:spPr>
          <a:xfrm>
            <a:off x="1265540" y="1558703"/>
            <a:ext cx="1061509" cy="430887"/>
          </a:xfrm>
          <a:prstGeom prst="rect">
            <a:avLst/>
          </a:prstGeom>
          <a:noFill/>
        </p:spPr>
        <p:txBody>
          <a:bodyPr wrap="none" rtlCol="0">
            <a:spAutoFit/>
          </a:bodyPr>
          <a:lstStyle/>
          <a:p>
            <a:pPr algn="ctr" defTabSz="457200" fontAlgn="base">
              <a:spcBef>
                <a:spcPct val="0"/>
              </a:spcBef>
              <a:spcAft>
                <a:spcPct val="0"/>
              </a:spcAft>
            </a:pPr>
            <a:r>
              <a:rPr lang="de-DE" sz="1100" dirty="0" smtClean="0">
                <a:solidFill>
                  <a:srgbClr val="7F7F7F"/>
                </a:solidFill>
                <a:latin typeface="Exo2 Regular"/>
                <a:ea typeface="ＭＳ Ｐゴシック" charset="0"/>
                <a:cs typeface="Arial"/>
              </a:rPr>
              <a:t/>
            </a:r>
            <a:br>
              <a:rPr lang="de-DE" sz="1100" dirty="0" smtClean="0">
                <a:solidFill>
                  <a:srgbClr val="7F7F7F"/>
                </a:solidFill>
                <a:latin typeface="Exo2 Regular"/>
                <a:ea typeface="ＭＳ Ｐゴシック" charset="0"/>
                <a:cs typeface="Arial"/>
              </a:rPr>
            </a:br>
            <a:r>
              <a:rPr lang="de-DE" sz="1100" b="1" dirty="0" smtClean="0">
                <a:solidFill>
                  <a:srgbClr val="7F7F7F"/>
                </a:solidFill>
                <a:latin typeface="Exo2 Regular"/>
                <a:ea typeface="ＭＳ Ｐゴシック" charset="0"/>
                <a:cs typeface="Arial"/>
              </a:rPr>
              <a:t>SENEC.Cloud</a:t>
            </a:r>
            <a:endParaRPr lang="de-DE" sz="1100" b="1" dirty="0">
              <a:solidFill>
                <a:srgbClr val="7F7F7F"/>
              </a:solidFill>
              <a:latin typeface="Exo2 Regular"/>
              <a:ea typeface="ＭＳ Ｐゴシック" charset="0"/>
              <a:cs typeface="Arial"/>
            </a:endParaRPr>
          </a:p>
        </p:txBody>
      </p:sp>
      <p:cxnSp>
        <p:nvCxnSpPr>
          <p:cNvPr id="48" name="Gerade Verbindung 25"/>
          <p:cNvCxnSpPr/>
          <p:nvPr/>
        </p:nvCxnSpPr>
        <p:spPr>
          <a:xfrm>
            <a:off x="6394689" y="3196189"/>
            <a:ext cx="0" cy="1425599"/>
          </a:xfrm>
          <a:prstGeom prst="line">
            <a:avLst/>
          </a:prstGeom>
          <a:noFill/>
          <a:ln w="25400" cap="flat" cmpd="sng" algn="ctr">
            <a:solidFill>
              <a:srgbClr val="791514"/>
            </a:solidFill>
            <a:prstDash val="solid"/>
            <a:headEnd type="none" w="med" len="med"/>
            <a:tailEnd type="arrow" w="med" len="med"/>
          </a:ln>
          <a:effectLst/>
        </p:spPr>
      </p:cxnSp>
      <p:grpSp>
        <p:nvGrpSpPr>
          <p:cNvPr id="49" name="Gruppieren 48"/>
          <p:cNvGrpSpPr/>
          <p:nvPr/>
        </p:nvGrpSpPr>
        <p:grpSpPr>
          <a:xfrm>
            <a:off x="6492630" y="4197170"/>
            <a:ext cx="2185226" cy="424618"/>
            <a:chOff x="4887921" y="4669285"/>
            <a:chExt cx="2460730" cy="518298"/>
          </a:xfrm>
        </p:grpSpPr>
        <p:cxnSp>
          <p:nvCxnSpPr>
            <p:cNvPr id="50" name="Gerade Verbindung 30"/>
            <p:cNvCxnSpPr/>
            <p:nvPr/>
          </p:nvCxnSpPr>
          <p:spPr>
            <a:xfrm flipH="1">
              <a:off x="4887921" y="4673715"/>
              <a:ext cx="2460730" cy="0"/>
            </a:xfrm>
            <a:prstGeom prst="line">
              <a:avLst/>
            </a:prstGeom>
            <a:noFill/>
            <a:ln w="25400" cap="flat" cmpd="sng" algn="ctr">
              <a:solidFill>
                <a:srgbClr val="791514"/>
              </a:solidFill>
              <a:prstDash val="sysDash"/>
              <a:headEnd type="arrow" w="med" len="med"/>
              <a:tailEnd type="none" w="med" len="med"/>
            </a:ln>
            <a:effectLst/>
          </p:spPr>
        </p:cxnSp>
        <p:cxnSp>
          <p:nvCxnSpPr>
            <p:cNvPr id="51" name="Gerade Verbindung 25"/>
            <p:cNvCxnSpPr/>
            <p:nvPr/>
          </p:nvCxnSpPr>
          <p:spPr>
            <a:xfrm>
              <a:off x="4900020" y="4669285"/>
              <a:ext cx="1" cy="518298"/>
            </a:xfrm>
            <a:prstGeom prst="line">
              <a:avLst/>
            </a:prstGeom>
            <a:noFill/>
            <a:ln w="25400" cap="flat" cmpd="sng" algn="ctr">
              <a:solidFill>
                <a:srgbClr val="791514"/>
              </a:solidFill>
              <a:prstDash val="sysDash"/>
              <a:headEnd type="arrow" w="med" len="med"/>
              <a:tailEnd type="none" w="med" len="med"/>
            </a:ln>
            <a:effectLst/>
          </p:spPr>
        </p:cxnSp>
      </p:grpSp>
      <p:sp>
        <p:nvSpPr>
          <p:cNvPr id="52" name="Textfeld 51"/>
          <p:cNvSpPr txBox="1"/>
          <p:nvPr/>
        </p:nvSpPr>
        <p:spPr>
          <a:xfrm>
            <a:off x="6647514" y="5402849"/>
            <a:ext cx="1740538" cy="430887"/>
          </a:xfrm>
          <a:prstGeom prst="rect">
            <a:avLst/>
          </a:prstGeom>
          <a:noFill/>
        </p:spPr>
        <p:txBody>
          <a:bodyPr wrap="square" rtlCol="0">
            <a:spAutoFit/>
          </a:bodyPr>
          <a:lstStyle/>
          <a:p>
            <a:pPr algn="ctr" defTabSz="457200" fontAlgn="base">
              <a:spcBef>
                <a:spcPct val="0"/>
              </a:spcBef>
              <a:spcAft>
                <a:spcPct val="0"/>
              </a:spcAft>
            </a:pPr>
            <a:r>
              <a:rPr lang="de-DE" sz="1100" dirty="0" smtClean="0">
                <a:solidFill>
                  <a:srgbClr val="7F7F7F"/>
                </a:solidFill>
                <a:latin typeface="Exo2 Regular"/>
                <a:ea typeface="ＭＳ Ｐゴシック" charset="0"/>
                <a:cs typeface="Arial"/>
              </a:rPr>
              <a:t>PV-Überschuss tagsüber</a:t>
            </a:r>
          </a:p>
          <a:p>
            <a:pPr algn="ctr" defTabSz="457200" fontAlgn="base">
              <a:spcBef>
                <a:spcPct val="0"/>
              </a:spcBef>
              <a:spcAft>
                <a:spcPct val="0"/>
              </a:spcAft>
            </a:pPr>
            <a:r>
              <a:rPr lang="de-DE" sz="1100" dirty="0" smtClean="0">
                <a:solidFill>
                  <a:srgbClr val="7F7F7F"/>
                </a:solidFill>
                <a:latin typeface="Exo2 Regular"/>
                <a:ea typeface="ＭＳ Ｐゴシック" charset="0"/>
                <a:cs typeface="Arial"/>
              </a:rPr>
              <a:t>in den SENEC-Speicher</a:t>
            </a:r>
            <a:endParaRPr lang="de-DE" sz="1100" dirty="0">
              <a:solidFill>
                <a:srgbClr val="7F7F7F"/>
              </a:solidFill>
              <a:latin typeface="Exo2 Regular"/>
              <a:ea typeface="ＭＳ Ｐゴシック" charset="0"/>
              <a:cs typeface="Arial"/>
            </a:endParaRPr>
          </a:p>
        </p:txBody>
      </p:sp>
      <p:grpSp>
        <p:nvGrpSpPr>
          <p:cNvPr id="53" name="Gruppieren 52"/>
          <p:cNvGrpSpPr/>
          <p:nvPr/>
        </p:nvGrpSpPr>
        <p:grpSpPr>
          <a:xfrm>
            <a:off x="1672884" y="2907584"/>
            <a:ext cx="4577901" cy="1035181"/>
            <a:chOff x="585373" y="3388328"/>
            <a:chExt cx="4577901" cy="1035181"/>
          </a:xfrm>
        </p:grpSpPr>
        <p:cxnSp>
          <p:nvCxnSpPr>
            <p:cNvPr id="54" name="Gerade Verbindung 26"/>
            <p:cNvCxnSpPr/>
            <p:nvPr/>
          </p:nvCxnSpPr>
          <p:spPr>
            <a:xfrm>
              <a:off x="5163274" y="3684915"/>
              <a:ext cx="0" cy="738594"/>
            </a:xfrm>
            <a:prstGeom prst="line">
              <a:avLst/>
            </a:prstGeom>
            <a:noFill/>
            <a:ln w="25400" cap="flat" cmpd="sng" algn="ctr">
              <a:solidFill>
                <a:srgbClr val="666666"/>
              </a:solidFill>
              <a:prstDash val="sysDash"/>
            </a:ln>
            <a:effectLst/>
          </p:spPr>
        </p:cxnSp>
        <p:cxnSp>
          <p:nvCxnSpPr>
            <p:cNvPr id="55" name="Gerade Verbindung 30"/>
            <p:cNvCxnSpPr/>
            <p:nvPr/>
          </p:nvCxnSpPr>
          <p:spPr>
            <a:xfrm flipH="1" flipV="1">
              <a:off x="1482071" y="4421256"/>
              <a:ext cx="3678836" cy="1002"/>
            </a:xfrm>
            <a:prstGeom prst="line">
              <a:avLst/>
            </a:prstGeom>
            <a:noFill/>
            <a:ln w="25400" cap="flat" cmpd="sng" algn="ctr">
              <a:solidFill>
                <a:sysClr val="windowText" lastClr="000000">
                  <a:lumMod val="65000"/>
                  <a:lumOff val="35000"/>
                </a:sysClr>
              </a:solidFill>
              <a:prstDash val="sysDash"/>
              <a:headEnd type="none" w="med" len="med"/>
              <a:tailEnd type="none" w="med" len="med"/>
            </a:ln>
            <a:effectLst/>
          </p:spPr>
        </p:cxnSp>
        <p:cxnSp>
          <p:nvCxnSpPr>
            <p:cNvPr id="56" name="Gerade Verbindung 26"/>
            <p:cNvCxnSpPr/>
            <p:nvPr/>
          </p:nvCxnSpPr>
          <p:spPr>
            <a:xfrm>
              <a:off x="585373" y="3388328"/>
              <a:ext cx="8155" cy="1033930"/>
            </a:xfrm>
            <a:prstGeom prst="line">
              <a:avLst/>
            </a:prstGeom>
            <a:noFill/>
            <a:ln w="25400" cap="flat" cmpd="sng" algn="ctr">
              <a:solidFill>
                <a:srgbClr val="666666"/>
              </a:solidFill>
              <a:prstDash val="sysDash"/>
              <a:headEnd type="arrow" w="med" len="med"/>
              <a:tailEnd type="none" w="med" len="med"/>
            </a:ln>
            <a:effectLst/>
          </p:spPr>
        </p:cxnSp>
      </p:grpSp>
      <p:sp>
        <p:nvSpPr>
          <p:cNvPr id="62" name="Textfeld 61"/>
          <p:cNvSpPr txBox="1"/>
          <p:nvPr/>
        </p:nvSpPr>
        <p:spPr>
          <a:xfrm>
            <a:off x="774375" y="5992089"/>
            <a:ext cx="3212811" cy="261610"/>
          </a:xfrm>
          <a:prstGeom prst="rect">
            <a:avLst/>
          </a:prstGeom>
          <a:noFill/>
        </p:spPr>
        <p:txBody>
          <a:bodyPr wrap="square" rtlCol="0">
            <a:spAutoFit/>
          </a:bodyPr>
          <a:lstStyle/>
          <a:p>
            <a:pPr defTabSz="457200" fontAlgn="base">
              <a:spcBef>
                <a:spcPct val="0"/>
              </a:spcBef>
              <a:spcAft>
                <a:spcPct val="0"/>
              </a:spcAft>
            </a:pPr>
            <a:r>
              <a:rPr lang="de-DE" sz="1050" dirty="0" smtClean="0">
                <a:solidFill>
                  <a:srgbClr val="7F7F7F"/>
                </a:solidFill>
                <a:latin typeface="Exo2 Regular"/>
                <a:ea typeface="ＭＳ Ｐゴシック" charset="0"/>
                <a:cs typeface="Arial"/>
              </a:rPr>
              <a:t>(Vereinfachte Darstellung)</a:t>
            </a:r>
            <a:endParaRPr lang="de-DE" sz="1050" dirty="0">
              <a:solidFill>
                <a:srgbClr val="7F7F7F"/>
              </a:solidFill>
              <a:latin typeface="Exo2 Regular"/>
              <a:ea typeface="ＭＳ Ｐゴシック" charset="0"/>
              <a:cs typeface="Arial"/>
            </a:endParaRPr>
          </a:p>
        </p:txBody>
      </p:sp>
      <p:sp>
        <p:nvSpPr>
          <p:cNvPr id="63" name="Textfeld 62"/>
          <p:cNvSpPr txBox="1"/>
          <p:nvPr/>
        </p:nvSpPr>
        <p:spPr>
          <a:xfrm>
            <a:off x="3442906" y="4166876"/>
            <a:ext cx="1005404" cy="261610"/>
          </a:xfrm>
          <a:prstGeom prst="rect">
            <a:avLst/>
          </a:prstGeom>
          <a:noFill/>
        </p:spPr>
        <p:txBody>
          <a:bodyPr wrap="none" rtlCol="0">
            <a:spAutoFit/>
          </a:bodyPr>
          <a:lstStyle/>
          <a:p>
            <a:pPr algn="ctr" defTabSz="457200" fontAlgn="base">
              <a:spcBef>
                <a:spcPct val="0"/>
              </a:spcBef>
              <a:spcAft>
                <a:spcPct val="0"/>
              </a:spcAft>
            </a:pPr>
            <a:r>
              <a:rPr lang="de-DE" sz="1100" b="1" dirty="0" smtClean="0">
                <a:solidFill>
                  <a:srgbClr val="7F7F7F"/>
                </a:solidFill>
                <a:latin typeface="Exo2 Regular"/>
                <a:ea typeface="ＭＳ Ｐゴシック" charset="0"/>
                <a:cs typeface="Arial"/>
              </a:rPr>
              <a:t>Stromzähler </a:t>
            </a:r>
            <a:r>
              <a:rPr lang="de-DE" sz="1100" dirty="0" smtClean="0">
                <a:solidFill>
                  <a:srgbClr val="7F7F7F"/>
                </a:solidFill>
                <a:latin typeface="Exo2 Regular"/>
                <a:ea typeface="ＭＳ Ｐゴシック" charset="0"/>
                <a:cs typeface="Arial"/>
              </a:rPr>
              <a:t> </a:t>
            </a:r>
            <a:endParaRPr lang="de-DE" sz="1100" dirty="0">
              <a:solidFill>
                <a:srgbClr val="7F7F7F"/>
              </a:solidFill>
              <a:latin typeface="Exo2 Regular"/>
              <a:ea typeface="ＭＳ Ｐゴシック" charset="0"/>
              <a:cs typeface="Arial"/>
            </a:endParaRPr>
          </a:p>
        </p:txBody>
      </p:sp>
      <p:pic>
        <p:nvPicPr>
          <p:cNvPr id="2" name="Bild 1"/>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885680" y="1838259"/>
            <a:ext cx="1072572" cy="1331231"/>
          </a:xfrm>
          <a:prstGeom prst="rect">
            <a:avLst/>
          </a:prstGeom>
        </p:spPr>
      </p:pic>
      <p:pic>
        <p:nvPicPr>
          <p:cNvPr id="33" name="Bildplatzhalter 7"/>
          <p:cNvPicPr>
            <a:picLocks noChangeAspect="1"/>
          </p:cNvPicPr>
          <p:nvPr/>
        </p:nvPicPr>
        <p:blipFill rotWithShape="1">
          <a:blip r:embed="rId6"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p:blipFill>
        <p:spPr>
          <a:xfrm>
            <a:off x="6023742" y="4692277"/>
            <a:ext cx="776444" cy="1227144"/>
          </a:xfrm>
          <a:prstGeom prst="rect">
            <a:avLst/>
          </a:prstGeom>
        </p:spPr>
      </p:pic>
      <p:cxnSp>
        <p:nvCxnSpPr>
          <p:cNvPr id="39" name="Gerade Verbindung 25"/>
          <p:cNvCxnSpPr/>
          <p:nvPr/>
        </p:nvCxnSpPr>
        <p:spPr>
          <a:xfrm>
            <a:off x="6552764" y="3667066"/>
            <a:ext cx="2117531" cy="5462"/>
          </a:xfrm>
          <a:prstGeom prst="line">
            <a:avLst/>
          </a:prstGeom>
          <a:noFill/>
          <a:ln w="25400" cap="flat" cmpd="sng" algn="ctr">
            <a:solidFill>
              <a:srgbClr val="791514"/>
            </a:solidFill>
            <a:prstDash val="solid"/>
            <a:headEnd type="none" w="med" len="med"/>
            <a:tailEnd type="arrow" w="med" len="med"/>
          </a:ln>
          <a:effectLst/>
        </p:spPr>
      </p:cxnSp>
      <p:pic>
        <p:nvPicPr>
          <p:cNvPr id="34" name="Bild 24" descr="Bildschirmfoto 2016-01-18 um 14.13.58.png"/>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681" b="100000" l="0" r="100000">
                        <a14:foregroundMark x1="57353" y1="76190" x2="57353" y2="76190"/>
                        <a14:foregroundMark x1="61275" y1="71148" x2="61275" y2="71148"/>
                        <a14:foregroundMark x1="43137" y1="71429" x2="43137" y2="71429"/>
                        <a14:foregroundMark x1="46569" y1="65546" x2="46569" y2="65546"/>
                        <a14:foregroundMark x1="47549" y1="72829" x2="47549" y2="72829"/>
                        <a14:foregroundMark x1="58333" y1="65826" x2="58333" y2="65826"/>
                        <a14:foregroundMark x1="59314" y1="57423" x2="59314" y2="57423"/>
                        <a14:foregroundMark x1="57843" y1="52661" x2="57843" y2="52661"/>
                        <a14:foregroundMark x1="57843" y1="49300" x2="57843" y2="49300"/>
                        <a14:foregroundMark x1="45098" y1="61905" x2="45098" y2="61905"/>
                        <a14:foregroundMark x1="45588" y1="56863" x2="45588" y2="56863"/>
                        <a14:foregroundMark x1="46078" y1="52941" x2="46078" y2="52941"/>
                        <a14:foregroundMark x1="48039" y1="48179" x2="48039" y2="48179"/>
                        <a14:foregroundMark x1="55882" y1="45378" x2="55882" y2="45378"/>
                        <a14:foregroundMark x1="46569" y1="85434" x2="46569" y2="85434"/>
                        <a14:foregroundMark x1="44608" y1="89076" x2="44608" y2="89076"/>
                        <a14:foregroundMark x1="41176" y1="83193" x2="41176" y2="83193"/>
                        <a14:foregroundMark x1="39706" y1="90756" x2="39706" y2="90756"/>
                        <a14:foregroundMark x1="59314" y1="84594" x2="59314" y2="84594"/>
                        <a14:foregroundMark x1="61275" y1="77591" x2="61275" y2="77591"/>
                        <a14:foregroundMark x1="43627" y1="77591" x2="43627" y2="77591"/>
                        <a14:foregroundMark x1="58333" y1="61625" x2="58333" y2="61625"/>
                        <a14:foregroundMark x1="64216" y1="82913" x2="64216" y2="82913"/>
                        <a14:foregroundMark x1="64216" y1="90756" x2="64216" y2="90756"/>
                        <a14:foregroundMark x1="47059" y1="76471" x2="47059" y2="76471"/>
                        <a14:foregroundMark x1="57843" y1="89076" x2="57843" y2="89076"/>
                        <a14:foregroundMark x1="39216" y1="78992" x2="39216" y2="78992"/>
                        <a14:foregroundMark x1="37255" y1="82353" x2="37255" y2="82353"/>
                        <a14:foregroundMark x1="34804" y1="92717" x2="34804" y2="92717"/>
                        <a14:foregroundMark x1="67647" y1="92437" x2="67647" y2="92437"/>
                        <a14:foregroundMark x1="55882" y1="73389" x2="55882" y2="73389"/>
                        <a14:foregroundMark x1="62745" y1="67507" x2="62745" y2="67507"/>
                        <a14:foregroundMark x1="42157" y1="67227" x2="42157" y2="67227"/>
                        <a14:foregroundMark x1="58824" y1="42297" x2="58824" y2="42297"/>
                        <a14:foregroundMark x1="56373" y1="41737" x2="56373" y2="41737"/>
                        <a14:foregroundMark x1="67556" y1="79515" x2="67556" y2="79515"/>
                        <a14:foregroundMark x1="65333" y1="84367" x2="65333" y2="84367"/>
                        <a14:foregroundMark x1="70222" y1="83019" x2="70222" y2="83019"/>
                        <a14:foregroundMark x1="49333" y1="90296" x2="49333" y2="90296"/>
                        <a14:foregroundMark x1="62667" y1="85714" x2="62667" y2="85714"/>
                        <a14:foregroundMark x1="50222" y1="85714" x2="50222" y2="85714"/>
                        <a14:foregroundMark x1="45333" y1="91644" x2="45333" y2="91644"/>
                        <a14:foregroundMark x1="48000" y1="78167" x2="48000" y2="78167"/>
                        <a14:foregroundMark x1="42222" y1="92453" x2="42222" y2="92453"/>
                        <a14:foregroundMark x1="74667" y1="38814" x2="74667" y2="38814"/>
                        <a14:foregroundMark x1="76444" y1="38275" x2="76444" y2="38275"/>
                        <a14:backgroundMark x1="45098" y1="40896" x2="45098" y2="40896"/>
                        <a14:backgroundMark x1="45098" y1="38655" x2="45098" y2="38655"/>
                        <a14:backgroundMark x1="58333" y1="41457" x2="58333" y2="41457"/>
                        <a14:backgroundMark x1="58824" y1="38655" x2="58824" y2="38655"/>
                        <a14:backgroundMark x1="41176" y1="64426" x2="41176" y2="64426"/>
                        <a14:backgroundMark x1="74510" y1="36695" x2="74510" y2="36695"/>
                        <a14:backgroundMark x1="77941" y1="39216" x2="77941" y2="39216"/>
                        <a14:backgroundMark x1="83333" y1="38655" x2="83333" y2="38655"/>
                        <a14:backgroundMark x1="88235" y1="39496" x2="88235" y2="39496"/>
                        <a14:backgroundMark x1="30392" y1="37255" x2="30392" y2="37255"/>
                        <a14:backgroundMark x1="25980" y1="38936" x2="25980" y2="38936"/>
                        <a14:backgroundMark x1="21078" y1="38375" x2="21078" y2="38375"/>
                        <a14:backgroundMark x1="16667" y1="39216" x2="16667" y2="39216"/>
                        <a14:backgroundMark x1="45588" y1="29972" x2="45588" y2="29972"/>
                        <a14:backgroundMark x1="46569" y1="33613" x2="46569" y2="33613"/>
                        <a14:backgroundMark x1="46078" y1="35294" x2="46078" y2="35294"/>
                        <a14:backgroundMark x1="57843" y1="33053" x2="57843" y2="33053"/>
                        <a14:backgroundMark x1="58824" y1="35014" x2="58824" y2="35014"/>
                        <a14:backgroundMark x1="56863" y1="29692" x2="56863" y2="29692"/>
                        <a14:backgroundMark x1="55882" y1="25490" x2="55882" y2="25490"/>
                        <a14:backgroundMark x1="52451" y1="22689" x2="52451" y2="22689"/>
                        <a14:backgroundMark x1="48529" y1="25770" x2="48529" y2="25770"/>
                        <a14:backgroundMark x1="58824" y1="20168" x2="58824" y2="20168"/>
                        <a14:backgroundMark x1="63235" y1="21008" x2="63235" y2="21008"/>
                        <a14:backgroundMark x1="66667" y1="20728" x2="66667" y2="20728"/>
                        <a14:backgroundMark x1="44608" y1="19888" x2="44608" y2="19888"/>
                        <a14:backgroundMark x1="52451" y1="20728" x2="52451" y2="20728"/>
                        <a14:backgroundMark x1="41667" y1="21008" x2="41667" y2="21008"/>
                        <a14:backgroundMark x1="38725" y1="20168" x2="38725" y2="20168"/>
                        <a14:backgroundMark x1="59314" y1="41457" x2="59314" y2="41457"/>
                        <a14:backgroundMark x1="36620" y1="87097" x2="36620" y2="87097"/>
                        <a14:backgroundMark x1="58222" y1="79784" x2="58222" y2="79784"/>
                        <a14:backgroundMark x1="54222" y1="69542" x2="54222" y2="69542"/>
                        <a14:backgroundMark x1="53333" y1="61725" x2="53333" y2="61725"/>
                        <a14:backgroundMark x1="49333" y1="55526" x2="49333" y2="55526"/>
                        <a14:backgroundMark x1="55111" y1="52561" x2="55111" y2="52561"/>
                        <a14:backgroundMark x1="51556" y1="48787" x2="51556" y2="48787"/>
                        <a14:backgroundMark x1="63556" y1="48787" x2="63556" y2="48787"/>
                        <a14:backgroundMark x1="58667" y1="44744" x2="58667" y2="44744"/>
                        <a14:backgroundMark x1="56000" y1="47170" x2="56000" y2="47170"/>
                        <a14:backgroundMark x1="49778" y1="64960" x2="49778" y2="64960"/>
                        <a14:backgroundMark x1="54222" y1="71698" x2="54222" y2="71698"/>
                        <a14:backgroundMark x1="50667" y1="80863" x2="50667" y2="80863"/>
                        <a14:backgroundMark x1="55111" y1="92992" x2="55111" y2="92992"/>
                        <a14:backgroundMark x1="43111" y1="87062" x2="43111" y2="87062"/>
                        <a14:backgroundMark x1="47111" y1="88949" x2="47111" y2="88949"/>
                        <a14:backgroundMark x1="48000" y1="87601" x2="48000" y2="87601"/>
                        <a14:backgroundMark x1="48000" y1="87601" x2="48000" y2="87601"/>
                        <a14:backgroundMark x1="45778" y1="87601" x2="45778" y2="87601"/>
                        <a14:backgroundMark x1="44000" y1="88949" x2="44000" y2="88949"/>
                        <a14:backgroundMark x1="43111" y1="89218" x2="43111" y2="89218"/>
                        <a14:backgroundMark x1="47556" y1="76550" x2="47556" y2="76550"/>
                        <a14:backgroundMark x1="49333" y1="76280" x2="49333" y2="76280"/>
                        <a14:backgroundMark x1="49778" y1="76011" x2="49778" y2="76011"/>
                        <a14:backgroundMark x1="49333" y1="74663" x2="49333" y2="74663"/>
                        <a14:backgroundMark x1="45778" y1="75741" x2="45778" y2="75741"/>
                        <a14:backgroundMark x1="45333" y1="75741" x2="45333" y2="75741"/>
                        <a14:backgroundMark x1="44889" y1="76550" x2="44889" y2="76550"/>
                        <a14:backgroundMark x1="45778" y1="67385" x2="45778" y2="67385"/>
                        <a14:backgroundMark x1="36444" y1="39353" x2="36444" y2="39353"/>
                        <a14:backgroundMark x1="32889" y1="41240" x2="32889" y2="41240"/>
                        <a14:backgroundMark x1="28444" y1="40431" x2="28444" y2="40431"/>
                        <a14:backgroundMark x1="24889" y1="41240" x2="24889" y2="41240"/>
                        <a14:backgroundMark x1="50222" y1="41240" x2="50222" y2="41240"/>
                        <a14:backgroundMark x1="49778" y1="43396" x2="49778" y2="43396"/>
                        <a14:backgroundMark x1="51556" y1="37466" x2="51556" y2="37466"/>
                        <a14:backgroundMark x1="51556" y1="36119" x2="51556" y2="36119"/>
                        <a14:backgroundMark x1="52444" y1="32075" x2="52444" y2="32075"/>
                        <a14:backgroundMark x1="60889" y1="32075" x2="60889" y2="32075"/>
                        <a14:backgroundMark x1="60889" y1="36119" x2="60889" y2="36119"/>
                        <a14:backgroundMark x1="62222" y1="37466" x2="62222" y2="37466"/>
                        <a14:backgroundMark x1="63111" y1="43127" x2="63111" y2="43127"/>
                        <a14:backgroundMark x1="80444" y1="41240" x2="80444" y2="41240"/>
                        <a14:backgroundMark x1="84444" y1="40162" x2="84444" y2="40162"/>
                        <a14:backgroundMark x1="88889" y1="41240" x2="88889" y2="41240"/>
                        <a14:backgroundMark x1="53333" y1="28032" x2="53333" y2="28032"/>
                        <a14:backgroundMark x1="60000" y1="28571" x2="60000" y2="28571"/>
                        <a14:backgroundMark x1="42222" y1="78706" x2="42222" y2="78706"/>
                        <a14:backgroundMark x1="76889" y1="40431" x2="76889" y2="40431"/>
                      </a14:backgroundRemoval>
                    </a14:imgEffect>
                    <a14:imgEffect>
                      <a14:saturation sat="300000"/>
                    </a14:imgEffect>
                  </a14:imgLayer>
                </a14:imgProps>
              </a:ext>
              <a:ext uri="{28A0092B-C50C-407E-A947-70E740481C1C}">
                <a14:useLocalDpi xmlns:a14="http://schemas.microsoft.com/office/drawing/2010/main"/>
              </a:ext>
            </a:extLst>
          </a:blip>
          <a:srcRect/>
          <a:stretch/>
        </p:blipFill>
        <p:spPr>
          <a:xfrm>
            <a:off x="1796839" y="2902949"/>
            <a:ext cx="1009158" cy="1763787"/>
          </a:xfrm>
          <a:prstGeom prst="rect">
            <a:avLst/>
          </a:prstGeom>
        </p:spPr>
      </p:pic>
      <p:sp>
        <p:nvSpPr>
          <p:cNvPr id="64" name="Textfeld 63"/>
          <p:cNvSpPr txBox="1"/>
          <p:nvPr/>
        </p:nvSpPr>
        <p:spPr>
          <a:xfrm>
            <a:off x="6583721" y="3384543"/>
            <a:ext cx="1935145" cy="261610"/>
          </a:xfrm>
          <a:prstGeom prst="rect">
            <a:avLst/>
          </a:prstGeom>
          <a:noFill/>
        </p:spPr>
        <p:txBody>
          <a:bodyPr wrap="none" rtlCol="0">
            <a:spAutoFit/>
          </a:bodyPr>
          <a:lstStyle/>
          <a:p>
            <a:pPr algn="ctr" defTabSz="457200" fontAlgn="base">
              <a:spcBef>
                <a:spcPct val="0"/>
              </a:spcBef>
              <a:spcAft>
                <a:spcPct val="0"/>
              </a:spcAft>
            </a:pPr>
            <a:r>
              <a:rPr lang="de-DE" sz="1100" smtClean="0">
                <a:solidFill>
                  <a:srgbClr val="7F7F7F"/>
                </a:solidFill>
                <a:latin typeface="Exo2 Regular"/>
                <a:ea typeface="ＭＳ Ｐゴシック" charset="0"/>
                <a:cs typeface="Arial"/>
              </a:rPr>
              <a:t>PV-Strom tagsüber in </a:t>
            </a:r>
            <a:r>
              <a:rPr lang="de-DE" sz="1100" dirty="0" smtClean="0">
                <a:solidFill>
                  <a:srgbClr val="7F7F7F"/>
                </a:solidFill>
                <a:latin typeface="Exo2 Regular"/>
                <a:ea typeface="ＭＳ Ｐゴシック" charset="0"/>
                <a:cs typeface="Arial"/>
              </a:rPr>
              <a:t>Ihr Haus</a:t>
            </a:r>
            <a:endParaRPr lang="de-DE" sz="1100" dirty="0">
              <a:solidFill>
                <a:srgbClr val="7F7F7F"/>
              </a:solidFill>
              <a:latin typeface="Exo2 Regular"/>
              <a:ea typeface="ＭＳ Ｐゴシック" charset="0"/>
              <a:cs typeface="Arial"/>
            </a:endParaRPr>
          </a:p>
        </p:txBody>
      </p:sp>
      <p:sp>
        <p:nvSpPr>
          <p:cNvPr id="65" name="Textfeld 64"/>
          <p:cNvSpPr txBox="1"/>
          <p:nvPr/>
        </p:nvSpPr>
        <p:spPr>
          <a:xfrm>
            <a:off x="6543382" y="4240733"/>
            <a:ext cx="2337019" cy="261610"/>
          </a:xfrm>
          <a:prstGeom prst="rect">
            <a:avLst/>
          </a:prstGeom>
          <a:noFill/>
        </p:spPr>
        <p:txBody>
          <a:bodyPr wrap="square" rtlCol="0">
            <a:spAutoFit/>
          </a:bodyPr>
          <a:lstStyle/>
          <a:p>
            <a:pPr defTabSz="457200" fontAlgn="base">
              <a:spcBef>
                <a:spcPct val="0"/>
              </a:spcBef>
              <a:spcAft>
                <a:spcPct val="0"/>
              </a:spcAft>
            </a:pPr>
            <a:r>
              <a:rPr lang="de-DE" sz="1100" dirty="0" smtClean="0">
                <a:solidFill>
                  <a:srgbClr val="7F7F7F"/>
                </a:solidFill>
                <a:latin typeface="Exo2 Regular"/>
                <a:ea typeface="ＭＳ Ｐゴシック" charset="0"/>
                <a:cs typeface="Arial"/>
              </a:rPr>
              <a:t>Stromversorgung, wenn keine Sonne</a:t>
            </a:r>
            <a:endParaRPr lang="de-DE" sz="1100" dirty="0">
              <a:solidFill>
                <a:srgbClr val="7F7F7F"/>
              </a:solidFill>
              <a:latin typeface="Exo2 Regular"/>
              <a:ea typeface="ＭＳ Ｐゴシック" charset="0"/>
              <a:cs typeface="Arial"/>
            </a:endParaRPr>
          </a:p>
        </p:txBody>
      </p:sp>
      <p:sp>
        <p:nvSpPr>
          <p:cNvPr id="66" name="Textfeld 65"/>
          <p:cNvSpPr txBox="1"/>
          <p:nvPr/>
        </p:nvSpPr>
        <p:spPr>
          <a:xfrm>
            <a:off x="4352517" y="3937233"/>
            <a:ext cx="1875835" cy="430887"/>
          </a:xfrm>
          <a:prstGeom prst="rect">
            <a:avLst/>
          </a:prstGeom>
          <a:noFill/>
        </p:spPr>
        <p:txBody>
          <a:bodyPr wrap="none" rtlCol="0">
            <a:spAutoFit/>
          </a:bodyPr>
          <a:lstStyle/>
          <a:p>
            <a:pPr defTabSz="457200" fontAlgn="base">
              <a:spcBef>
                <a:spcPct val="0"/>
              </a:spcBef>
              <a:spcAft>
                <a:spcPct val="0"/>
              </a:spcAft>
            </a:pPr>
            <a:r>
              <a:rPr lang="de-DE" sz="1100" dirty="0" smtClean="0">
                <a:solidFill>
                  <a:srgbClr val="7F7F7F"/>
                </a:solidFill>
                <a:latin typeface="Exo2 Regular"/>
                <a:ea typeface="ＭＳ Ｐゴシック" charset="0"/>
                <a:cs typeface="Arial"/>
              </a:rPr>
              <a:t>Lieferung PV-Überschuss im </a:t>
            </a:r>
          </a:p>
          <a:p>
            <a:pPr defTabSz="457200" fontAlgn="base">
              <a:spcBef>
                <a:spcPct val="0"/>
              </a:spcBef>
              <a:spcAft>
                <a:spcPct val="0"/>
              </a:spcAft>
            </a:pPr>
            <a:r>
              <a:rPr lang="de-DE" sz="1100" dirty="0" smtClean="0">
                <a:solidFill>
                  <a:srgbClr val="7F7F7F"/>
                </a:solidFill>
                <a:latin typeface="Exo2 Regular"/>
                <a:ea typeface="ＭＳ Ｐゴシック" charset="0"/>
                <a:cs typeface="Arial"/>
              </a:rPr>
              <a:t>Sommer in die Cloud</a:t>
            </a:r>
          </a:p>
        </p:txBody>
      </p:sp>
      <p:sp>
        <p:nvSpPr>
          <p:cNvPr id="35" name="Textfeld 34"/>
          <p:cNvSpPr txBox="1"/>
          <p:nvPr/>
        </p:nvSpPr>
        <p:spPr>
          <a:xfrm>
            <a:off x="6565506" y="1886325"/>
            <a:ext cx="1693062" cy="261610"/>
          </a:xfrm>
          <a:prstGeom prst="rect">
            <a:avLst/>
          </a:prstGeom>
          <a:noFill/>
        </p:spPr>
        <p:txBody>
          <a:bodyPr wrap="square" rtlCol="0">
            <a:spAutoFit/>
          </a:bodyPr>
          <a:lstStyle/>
          <a:p>
            <a:pPr defTabSz="457200" fontAlgn="base">
              <a:spcBef>
                <a:spcPct val="0"/>
              </a:spcBef>
              <a:spcAft>
                <a:spcPct val="0"/>
              </a:spcAft>
            </a:pPr>
            <a:r>
              <a:rPr lang="de-DE" sz="1100" b="1" dirty="0" smtClean="0">
                <a:solidFill>
                  <a:srgbClr val="7F7F7F"/>
                </a:solidFill>
                <a:latin typeface="Exo2 Regular"/>
                <a:ea typeface="ＭＳ Ｐゴシック" charset="0"/>
                <a:cs typeface="Arial"/>
              </a:rPr>
              <a:t>PV-Anlage</a:t>
            </a:r>
            <a:r>
              <a:rPr lang="de-DE" sz="1100" dirty="0" smtClean="0">
                <a:solidFill>
                  <a:srgbClr val="7F7F7F"/>
                </a:solidFill>
                <a:latin typeface="Exo2 Regular"/>
                <a:ea typeface="ＭＳ Ｐゴシック" charset="0"/>
                <a:cs typeface="Arial"/>
              </a:rPr>
              <a:t>  </a:t>
            </a:r>
            <a:endParaRPr lang="de-DE" sz="1100" dirty="0">
              <a:solidFill>
                <a:srgbClr val="7F7F7F"/>
              </a:solidFill>
              <a:latin typeface="Exo2 Regular"/>
              <a:ea typeface="ＭＳ Ｐゴシック" charset="0"/>
              <a:cs typeface="Arial"/>
            </a:endParaRPr>
          </a:p>
        </p:txBody>
      </p:sp>
      <p:cxnSp>
        <p:nvCxnSpPr>
          <p:cNvPr id="67" name="Gerade Verbindung 30"/>
          <p:cNvCxnSpPr/>
          <p:nvPr/>
        </p:nvCxnSpPr>
        <p:spPr>
          <a:xfrm flipH="1">
            <a:off x="1683410" y="3940512"/>
            <a:ext cx="483718" cy="1003"/>
          </a:xfrm>
          <a:prstGeom prst="line">
            <a:avLst/>
          </a:prstGeom>
          <a:noFill/>
          <a:ln w="25400" cap="flat" cmpd="sng" algn="ctr">
            <a:solidFill>
              <a:sysClr val="windowText" lastClr="000000">
                <a:lumMod val="65000"/>
                <a:lumOff val="35000"/>
              </a:sysClr>
            </a:solidFill>
            <a:prstDash val="sysDash"/>
            <a:headEnd type="none" w="med" len="med"/>
            <a:tailEnd type="none" w="med" len="med"/>
          </a:ln>
          <a:effectLst/>
        </p:spPr>
      </p:cxnSp>
      <p:sp>
        <p:nvSpPr>
          <p:cNvPr id="69" name="Textfeld 68"/>
          <p:cNvSpPr txBox="1"/>
          <p:nvPr/>
        </p:nvSpPr>
        <p:spPr>
          <a:xfrm>
            <a:off x="4314875" y="3418364"/>
            <a:ext cx="1770163" cy="430887"/>
          </a:xfrm>
          <a:prstGeom prst="rect">
            <a:avLst/>
          </a:prstGeom>
          <a:noFill/>
        </p:spPr>
        <p:txBody>
          <a:bodyPr wrap="square" rtlCol="0">
            <a:spAutoFit/>
          </a:bodyPr>
          <a:lstStyle/>
          <a:p>
            <a:pPr defTabSz="457200" fontAlgn="base">
              <a:spcBef>
                <a:spcPct val="0"/>
              </a:spcBef>
              <a:spcAft>
                <a:spcPct val="0"/>
              </a:spcAft>
            </a:pPr>
            <a:r>
              <a:rPr lang="de-DE" sz="1100" dirty="0" smtClean="0">
                <a:solidFill>
                  <a:srgbClr val="7F7F7F"/>
                </a:solidFill>
                <a:latin typeface="Exo2 Regular"/>
                <a:ea typeface="ＭＳ Ｐゴシック" charset="0"/>
                <a:cs typeface="Arial"/>
              </a:rPr>
              <a:t>Lieferung im Winter aus der </a:t>
            </a:r>
          </a:p>
          <a:p>
            <a:pPr defTabSz="457200" fontAlgn="base">
              <a:spcBef>
                <a:spcPct val="0"/>
              </a:spcBef>
              <a:spcAft>
                <a:spcPct val="0"/>
              </a:spcAft>
            </a:pPr>
            <a:r>
              <a:rPr lang="de-DE" sz="1100" dirty="0" smtClean="0">
                <a:solidFill>
                  <a:srgbClr val="7F7F7F"/>
                </a:solidFill>
                <a:latin typeface="Exo2 Regular"/>
                <a:ea typeface="ＭＳ Ｐゴシック" charset="0"/>
                <a:cs typeface="Arial"/>
              </a:rPr>
              <a:t>Cloud in Ihr Haus</a:t>
            </a:r>
            <a:endParaRPr lang="de-DE" sz="1100" dirty="0">
              <a:solidFill>
                <a:srgbClr val="7F7F7F"/>
              </a:solidFill>
              <a:latin typeface="Exo2 Regular"/>
              <a:ea typeface="ＭＳ Ｐゴシック" charset="0"/>
              <a:cs typeface="Arial"/>
            </a:endParaRPr>
          </a:p>
        </p:txBody>
      </p:sp>
      <p:cxnSp>
        <p:nvCxnSpPr>
          <p:cNvPr id="70" name="Gerade Verbindung 25"/>
          <p:cNvCxnSpPr/>
          <p:nvPr/>
        </p:nvCxnSpPr>
        <p:spPr>
          <a:xfrm>
            <a:off x="2526363" y="3841233"/>
            <a:ext cx="6151492" cy="0"/>
          </a:xfrm>
          <a:prstGeom prst="line">
            <a:avLst/>
          </a:prstGeom>
          <a:noFill/>
          <a:ln w="25400" cap="flat" cmpd="sng" algn="ctr">
            <a:solidFill>
              <a:schemeClr val="accent6">
                <a:lumMod val="75000"/>
              </a:schemeClr>
            </a:solidFill>
            <a:prstDash val="solid"/>
            <a:headEnd type="none" w="med" len="med"/>
            <a:tailEnd type="arrow" w="med" len="med"/>
          </a:ln>
          <a:effectLst/>
        </p:spPr>
      </p:cxnSp>
      <p:cxnSp>
        <p:nvCxnSpPr>
          <p:cNvPr id="71" name="Gerade Verbindung 70"/>
          <p:cNvCxnSpPr/>
          <p:nvPr/>
        </p:nvCxnSpPr>
        <p:spPr>
          <a:xfrm>
            <a:off x="1847970" y="2907584"/>
            <a:ext cx="0" cy="936351"/>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flipV="1">
            <a:off x="1847970" y="3839300"/>
            <a:ext cx="320790" cy="463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2" name="Textfeld 81"/>
          <p:cNvSpPr txBox="1"/>
          <p:nvPr/>
        </p:nvSpPr>
        <p:spPr>
          <a:xfrm>
            <a:off x="1728953" y="4608499"/>
            <a:ext cx="1218603" cy="261610"/>
          </a:xfrm>
          <a:prstGeom prst="rect">
            <a:avLst/>
          </a:prstGeom>
          <a:noFill/>
        </p:spPr>
        <p:txBody>
          <a:bodyPr wrap="none" rtlCol="0">
            <a:spAutoFit/>
          </a:bodyPr>
          <a:lstStyle/>
          <a:p>
            <a:pPr algn="ctr" defTabSz="457200" fontAlgn="base">
              <a:spcBef>
                <a:spcPct val="0"/>
              </a:spcBef>
              <a:spcAft>
                <a:spcPct val="0"/>
              </a:spcAft>
            </a:pPr>
            <a:r>
              <a:rPr lang="de-DE" sz="1100" b="1" dirty="0" smtClean="0">
                <a:solidFill>
                  <a:srgbClr val="7F7F7F"/>
                </a:solidFill>
                <a:latin typeface="Exo2 Regular"/>
                <a:ea typeface="ＭＳ Ｐゴシック" charset="0"/>
                <a:cs typeface="Arial"/>
              </a:rPr>
              <a:t>Öffentliches Netz</a:t>
            </a:r>
            <a:endParaRPr lang="de-DE" sz="1100" b="1" dirty="0">
              <a:solidFill>
                <a:srgbClr val="7F7F7F"/>
              </a:solidFill>
              <a:latin typeface="Exo2 Regular"/>
              <a:ea typeface="ＭＳ Ｐゴシック" charset="0"/>
              <a:cs typeface="Arial"/>
            </a:endParaRPr>
          </a:p>
        </p:txBody>
      </p:sp>
      <p:cxnSp>
        <p:nvCxnSpPr>
          <p:cNvPr id="83" name="Gerade Verbindung 82"/>
          <p:cNvCxnSpPr/>
          <p:nvPr/>
        </p:nvCxnSpPr>
        <p:spPr>
          <a:xfrm>
            <a:off x="6554873" y="3204171"/>
            <a:ext cx="0" cy="469687"/>
          </a:xfrm>
          <a:prstGeom prst="line">
            <a:avLst/>
          </a:prstGeom>
          <a:ln w="25400">
            <a:solidFill>
              <a:srgbClr val="791514"/>
            </a:solidFill>
          </a:ln>
        </p:spPr>
        <p:style>
          <a:lnRef idx="1">
            <a:schemeClr val="accent1"/>
          </a:lnRef>
          <a:fillRef idx="0">
            <a:schemeClr val="accent1"/>
          </a:fillRef>
          <a:effectRef idx="0">
            <a:schemeClr val="accent1"/>
          </a:effectRef>
          <a:fontRef idx="minor">
            <a:schemeClr val="tx1"/>
          </a:fontRef>
        </p:style>
      </p:cxnSp>
      <p:sp>
        <p:nvSpPr>
          <p:cNvPr id="89" name="Textfeld 88"/>
          <p:cNvSpPr txBox="1"/>
          <p:nvPr/>
        </p:nvSpPr>
        <p:spPr>
          <a:xfrm>
            <a:off x="8977526" y="2937113"/>
            <a:ext cx="1306768" cy="276999"/>
          </a:xfrm>
          <a:prstGeom prst="rect">
            <a:avLst/>
          </a:prstGeom>
          <a:noFill/>
          <a:ln>
            <a:solidFill>
              <a:srgbClr val="791514"/>
            </a:solidFill>
          </a:ln>
        </p:spPr>
        <p:txBody>
          <a:bodyPr wrap="none" rtlCol="0">
            <a:spAutoFit/>
          </a:bodyPr>
          <a:lstStyle/>
          <a:p>
            <a:pPr algn="ctr" defTabSz="457200" fontAlgn="base">
              <a:spcBef>
                <a:spcPct val="0"/>
              </a:spcBef>
              <a:spcAft>
                <a:spcPct val="0"/>
              </a:spcAft>
            </a:pPr>
            <a:r>
              <a:rPr lang="de-DE" sz="1200" b="1" dirty="0" smtClean="0">
                <a:solidFill>
                  <a:srgbClr val="791514"/>
                </a:solidFill>
                <a:latin typeface="Exo2 Regular"/>
                <a:ea typeface="ＭＳ Ｐゴシック" charset="0"/>
                <a:cs typeface="Arial"/>
              </a:rPr>
              <a:t>30% unabhängig</a:t>
            </a:r>
            <a:endParaRPr lang="de-DE" sz="1200" b="1" dirty="0">
              <a:solidFill>
                <a:srgbClr val="791514"/>
              </a:solidFill>
              <a:latin typeface="Exo2 Regular"/>
              <a:ea typeface="ＭＳ Ｐゴシック" charset="0"/>
              <a:cs typeface="Arial"/>
            </a:endParaRPr>
          </a:p>
        </p:txBody>
      </p:sp>
      <p:sp>
        <p:nvSpPr>
          <p:cNvPr id="90" name="Textfeld 89"/>
          <p:cNvSpPr txBox="1"/>
          <p:nvPr/>
        </p:nvSpPr>
        <p:spPr>
          <a:xfrm>
            <a:off x="7377806" y="4950312"/>
            <a:ext cx="1683474" cy="338554"/>
          </a:xfrm>
          <a:prstGeom prst="rect">
            <a:avLst/>
          </a:prstGeom>
          <a:noFill/>
          <a:ln>
            <a:solidFill>
              <a:srgbClr val="791514"/>
            </a:solidFill>
          </a:ln>
        </p:spPr>
        <p:txBody>
          <a:bodyPr wrap="none" rtlCol="0">
            <a:spAutoFit/>
          </a:bodyPr>
          <a:lstStyle/>
          <a:p>
            <a:pPr algn="ctr" defTabSz="457200" fontAlgn="base">
              <a:spcBef>
                <a:spcPct val="0"/>
              </a:spcBef>
              <a:spcAft>
                <a:spcPct val="0"/>
              </a:spcAft>
            </a:pPr>
            <a:r>
              <a:rPr lang="de-DE" sz="1600" b="1" dirty="0">
                <a:solidFill>
                  <a:srgbClr val="791514"/>
                </a:solidFill>
                <a:latin typeface="Exo2 Regular"/>
                <a:ea typeface="ＭＳ Ｐゴシック" charset="0"/>
                <a:cs typeface="Arial"/>
              </a:rPr>
              <a:t>7</a:t>
            </a:r>
            <a:r>
              <a:rPr lang="de-DE" sz="1600" b="1" dirty="0" smtClean="0">
                <a:solidFill>
                  <a:srgbClr val="791514"/>
                </a:solidFill>
                <a:latin typeface="Exo2 Regular"/>
                <a:ea typeface="ＭＳ Ｐゴシック" charset="0"/>
                <a:cs typeface="Arial"/>
              </a:rPr>
              <a:t>0</a:t>
            </a:r>
            <a:r>
              <a:rPr lang="de-DE" sz="1600" b="1" dirty="0">
                <a:solidFill>
                  <a:srgbClr val="791514"/>
                </a:solidFill>
                <a:latin typeface="Exo2 Regular"/>
                <a:ea typeface="ＭＳ Ｐゴシック" charset="0"/>
                <a:cs typeface="Arial"/>
              </a:rPr>
              <a:t>% </a:t>
            </a:r>
            <a:r>
              <a:rPr lang="de-DE" sz="1600" b="1" dirty="0" smtClean="0">
                <a:solidFill>
                  <a:srgbClr val="791514"/>
                </a:solidFill>
                <a:latin typeface="Exo2 Regular"/>
                <a:ea typeface="ＭＳ Ｐゴシック" charset="0"/>
                <a:cs typeface="Arial"/>
              </a:rPr>
              <a:t>unabhängig</a:t>
            </a:r>
            <a:endParaRPr lang="de-DE" sz="1600" b="1" dirty="0">
              <a:solidFill>
                <a:srgbClr val="791514"/>
              </a:solidFill>
              <a:latin typeface="Exo2 Regular"/>
              <a:ea typeface="ＭＳ Ｐゴシック" charset="0"/>
              <a:cs typeface="Arial"/>
            </a:endParaRPr>
          </a:p>
        </p:txBody>
      </p:sp>
      <p:sp>
        <p:nvSpPr>
          <p:cNvPr id="6" name="Oval 5"/>
          <p:cNvSpPr/>
          <p:nvPr/>
        </p:nvSpPr>
        <p:spPr>
          <a:xfrm>
            <a:off x="7006462" y="4959398"/>
            <a:ext cx="291787" cy="293094"/>
          </a:xfrm>
          <a:prstGeom prst="ellipse">
            <a:avLst/>
          </a:prstGeom>
          <a:solidFill>
            <a:srgbClr val="79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2</a:t>
            </a:r>
            <a:endParaRPr lang="de-DE" dirty="0"/>
          </a:p>
        </p:txBody>
      </p:sp>
      <p:sp>
        <p:nvSpPr>
          <p:cNvPr id="46" name="Oval 45"/>
          <p:cNvSpPr/>
          <p:nvPr/>
        </p:nvSpPr>
        <p:spPr>
          <a:xfrm>
            <a:off x="8590039" y="2926202"/>
            <a:ext cx="291787" cy="293094"/>
          </a:xfrm>
          <a:prstGeom prst="ellipse">
            <a:avLst/>
          </a:prstGeom>
          <a:solidFill>
            <a:srgbClr val="79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mtClean="0"/>
              <a:t>1</a:t>
            </a:r>
            <a:endParaRPr lang="de-DE"/>
          </a:p>
        </p:txBody>
      </p:sp>
      <p:sp>
        <p:nvSpPr>
          <p:cNvPr id="57" name="Oval 56"/>
          <p:cNvSpPr/>
          <p:nvPr/>
        </p:nvSpPr>
        <p:spPr>
          <a:xfrm>
            <a:off x="2341229" y="2286480"/>
            <a:ext cx="291787" cy="293094"/>
          </a:xfrm>
          <a:prstGeom prst="ellipse">
            <a:avLst/>
          </a:prstGeom>
          <a:solidFill>
            <a:srgbClr val="79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a:t>
            </a:r>
          </a:p>
        </p:txBody>
      </p:sp>
      <p:sp>
        <p:nvSpPr>
          <p:cNvPr id="58" name="Textfeld 57"/>
          <p:cNvSpPr txBox="1"/>
          <p:nvPr/>
        </p:nvSpPr>
        <p:spPr>
          <a:xfrm>
            <a:off x="8907533" y="4556034"/>
            <a:ext cx="1124026" cy="261610"/>
          </a:xfrm>
          <a:prstGeom prst="rect">
            <a:avLst/>
          </a:prstGeom>
          <a:noFill/>
        </p:spPr>
        <p:txBody>
          <a:bodyPr wrap="none" rtlCol="0">
            <a:spAutoFit/>
          </a:bodyPr>
          <a:lstStyle/>
          <a:p>
            <a:pPr algn="ctr" defTabSz="457200" fontAlgn="base">
              <a:spcBef>
                <a:spcPct val="0"/>
              </a:spcBef>
              <a:spcAft>
                <a:spcPct val="0"/>
              </a:spcAft>
            </a:pPr>
            <a:r>
              <a:rPr lang="de-DE" sz="1100" b="1" dirty="0" smtClean="0">
                <a:solidFill>
                  <a:srgbClr val="7F7F7F"/>
                </a:solidFill>
                <a:latin typeface="Exo2 Regular"/>
                <a:ea typeface="ＭＳ Ｐゴシック" charset="0"/>
                <a:cs typeface="Arial"/>
              </a:rPr>
              <a:t>Hausverbrauch</a:t>
            </a:r>
            <a:endParaRPr lang="de-DE" sz="1100" b="1" dirty="0">
              <a:solidFill>
                <a:srgbClr val="7F7F7F"/>
              </a:solidFill>
              <a:latin typeface="Exo2 Regular"/>
              <a:ea typeface="ＭＳ Ｐゴシック" charset="0"/>
              <a:cs typeface="Arial"/>
            </a:endParaRPr>
          </a:p>
        </p:txBody>
      </p:sp>
      <p:sp>
        <p:nvSpPr>
          <p:cNvPr id="59" name="Textfeld 58"/>
          <p:cNvSpPr txBox="1"/>
          <p:nvPr/>
        </p:nvSpPr>
        <p:spPr>
          <a:xfrm>
            <a:off x="2705169" y="2095475"/>
            <a:ext cx="1392691" cy="646331"/>
          </a:xfrm>
          <a:prstGeom prst="rect">
            <a:avLst/>
          </a:prstGeom>
          <a:noFill/>
          <a:ln>
            <a:solidFill>
              <a:srgbClr val="791514"/>
            </a:solidFill>
          </a:ln>
        </p:spPr>
        <p:txBody>
          <a:bodyPr wrap="square" rtlCol="0">
            <a:spAutoFit/>
          </a:bodyPr>
          <a:lstStyle/>
          <a:p>
            <a:pPr algn="ctr" defTabSz="457200" fontAlgn="base">
              <a:spcBef>
                <a:spcPct val="0"/>
              </a:spcBef>
              <a:spcAft>
                <a:spcPct val="0"/>
              </a:spcAft>
            </a:pPr>
            <a:r>
              <a:rPr lang="de-DE" b="1" dirty="0" smtClean="0">
                <a:solidFill>
                  <a:srgbClr val="791514"/>
                </a:solidFill>
                <a:latin typeface="Exo2 Regular"/>
                <a:ea typeface="ＭＳ Ｐゴシック" charset="0"/>
                <a:cs typeface="Arial"/>
              </a:rPr>
              <a:t>100% unabhängig</a:t>
            </a:r>
            <a:endParaRPr lang="de-DE" b="1" dirty="0">
              <a:solidFill>
                <a:srgbClr val="791514"/>
              </a:solidFill>
              <a:latin typeface="Exo2 Regular"/>
              <a:ea typeface="ＭＳ Ｐゴシック" charset="0"/>
              <a:cs typeface="Arial"/>
            </a:endParaRPr>
          </a:p>
        </p:txBody>
      </p:sp>
      <p:pic>
        <p:nvPicPr>
          <p:cNvPr id="60" name="Bild 59" descr="Bildschirmfoto 2016-01-18 um 14.06.37.png"/>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t="28448"/>
          <a:stretch/>
        </p:blipFill>
        <p:spPr>
          <a:xfrm>
            <a:off x="3642759" y="3554882"/>
            <a:ext cx="547130" cy="651142"/>
          </a:xfrm>
          <a:prstGeom prst="rect">
            <a:avLst/>
          </a:prstGeom>
        </p:spPr>
      </p:pic>
      <p:pic>
        <p:nvPicPr>
          <p:cNvPr id="68" name="Grafik 2"/>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l="10730" t="8954" r="13205" b="2730"/>
          <a:stretch/>
        </p:blipFill>
        <p:spPr>
          <a:xfrm>
            <a:off x="1470965" y="2051232"/>
            <a:ext cx="651748" cy="785440"/>
          </a:xfrm>
          <a:prstGeom prst="rect">
            <a:avLst/>
          </a:prstGeom>
        </p:spPr>
      </p:pic>
      <p:sp>
        <p:nvSpPr>
          <p:cNvPr id="43"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327366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anim calcmode="lin" valueType="num">
                                      <p:cBhvr additive="base">
                                        <p:cTn id="27" dur="500" fill="hold"/>
                                        <p:tgtEl>
                                          <p:spTgt spid="89"/>
                                        </p:tgtEl>
                                        <p:attrNameLst>
                                          <p:attrName>ppt_x</p:attrName>
                                        </p:attrNameLst>
                                      </p:cBhvr>
                                      <p:tavLst>
                                        <p:tav tm="0">
                                          <p:val>
                                            <p:strVal val="#ppt_x"/>
                                          </p:val>
                                        </p:tav>
                                        <p:tav tm="100000">
                                          <p:val>
                                            <p:strVal val="#ppt_x"/>
                                          </p:val>
                                        </p:tav>
                                      </p:tavLst>
                                    </p:anim>
                                    <p:anim calcmode="lin" valueType="num">
                                      <p:cBhvr additive="base">
                                        <p:cTn id="28" dur="500" fill="hold"/>
                                        <p:tgtEl>
                                          <p:spTgt spid="8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ppt_x"/>
                                          </p:val>
                                        </p:tav>
                                        <p:tav tm="100000">
                                          <p:val>
                                            <p:strVal val="#ppt_x"/>
                                          </p:val>
                                        </p:tav>
                                      </p:tavLst>
                                    </p:anim>
                                    <p:anim calcmode="lin" valueType="num">
                                      <p:cBhvr additive="base">
                                        <p:cTn id="52" dur="500" fill="hold"/>
                                        <p:tgtEl>
                                          <p:spTgt spid="4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500" fill="hold"/>
                                        <p:tgtEl>
                                          <p:spTgt spid="65"/>
                                        </p:tgtEl>
                                        <p:attrNameLst>
                                          <p:attrName>ppt_x</p:attrName>
                                        </p:attrNameLst>
                                      </p:cBhvr>
                                      <p:tavLst>
                                        <p:tav tm="0">
                                          <p:val>
                                            <p:strVal val="#ppt_x"/>
                                          </p:val>
                                        </p:tav>
                                        <p:tav tm="100000">
                                          <p:val>
                                            <p:strVal val="#ppt_x"/>
                                          </p:val>
                                        </p:tav>
                                      </p:tavLst>
                                    </p:anim>
                                    <p:anim calcmode="lin" valueType="num">
                                      <p:cBhvr additive="base">
                                        <p:cTn id="5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fill="hold"/>
                                        <p:tgtEl>
                                          <p:spTgt spid="90"/>
                                        </p:tgtEl>
                                        <p:attrNameLst>
                                          <p:attrName>ppt_x</p:attrName>
                                        </p:attrNameLst>
                                      </p:cBhvr>
                                      <p:tavLst>
                                        <p:tav tm="0">
                                          <p:val>
                                            <p:strVal val="#ppt_x"/>
                                          </p:val>
                                        </p:tav>
                                        <p:tav tm="100000">
                                          <p:val>
                                            <p:strVal val="#ppt_x"/>
                                          </p:val>
                                        </p:tav>
                                      </p:tavLst>
                                    </p:anim>
                                    <p:anim calcmode="lin" valueType="num">
                                      <p:cBhvr additive="base">
                                        <p:cTn id="6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anim calcmode="lin" valueType="num">
                                      <p:cBhvr additive="base">
                                        <p:cTn id="71" dur="500" fill="hold"/>
                                        <p:tgtEl>
                                          <p:spTgt spid="66"/>
                                        </p:tgtEl>
                                        <p:attrNameLst>
                                          <p:attrName>ppt_x</p:attrName>
                                        </p:attrNameLst>
                                      </p:cBhvr>
                                      <p:tavLst>
                                        <p:tav tm="0">
                                          <p:val>
                                            <p:strVal val="#ppt_x"/>
                                          </p:val>
                                        </p:tav>
                                        <p:tav tm="100000">
                                          <p:val>
                                            <p:strVal val="#ppt_x"/>
                                          </p:val>
                                        </p:tav>
                                      </p:tavLst>
                                    </p:anim>
                                    <p:anim calcmode="lin" valueType="num">
                                      <p:cBhvr additive="base">
                                        <p:cTn id="72" dur="500" fill="hold"/>
                                        <p:tgtEl>
                                          <p:spTgt spid="6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500" fill="hold"/>
                                        <p:tgtEl>
                                          <p:spTgt spid="67"/>
                                        </p:tgtEl>
                                        <p:attrNameLst>
                                          <p:attrName>ppt_x</p:attrName>
                                        </p:attrNameLst>
                                      </p:cBhvr>
                                      <p:tavLst>
                                        <p:tav tm="0">
                                          <p:val>
                                            <p:strVal val="#ppt_x"/>
                                          </p:val>
                                        </p:tav>
                                        <p:tav tm="100000">
                                          <p:val>
                                            <p:strVal val="#ppt_x"/>
                                          </p:val>
                                        </p:tav>
                                      </p:tavLst>
                                    </p:anim>
                                    <p:anim calcmode="lin" valueType="num">
                                      <p:cBhvr additive="base">
                                        <p:cTn id="80" dur="500" fill="hold"/>
                                        <p:tgtEl>
                                          <p:spTgt spid="6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ppt_x"/>
                                          </p:val>
                                        </p:tav>
                                        <p:tav tm="100000">
                                          <p:val>
                                            <p:strVal val="#ppt_x"/>
                                          </p:val>
                                        </p:tav>
                                      </p:tavLst>
                                    </p:anim>
                                    <p:anim calcmode="lin" valueType="num">
                                      <p:cBhvr additive="base">
                                        <p:cTn id="8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 calcmode="lin" valueType="num">
                                      <p:cBhvr additive="base">
                                        <p:cTn id="93" dur="500" fill="hold"/>
                                        <p:tgtEl>
                                          <p:spTgt spid="69"/>
                                        </p:tgtEl>
                                        <p:attrNameLst>
                                          <p:attrName>ppt_x</p:attrName>
                                        </p:attrNameLst>
                                      </p:cBhvr>
                                      <p:tavLst>
                                        <p:tav tm="0">
                                          <p:val>
                                            <p:strVal val="#ppt_x"/>
                                          </p:val>
                                        </p:tav>
                                        <p:tav tm="100000">
                                          <p:val>
                                            <p:strVal val="#ppt_x"/>
                                          </p:val>
                                        </p:tav>
                                      </p:tavLst>
                                    </p:anim>
                                    <p:anim calcmode="lin" valueType="num">
                                      <p:cBhvr additive="base">
                                        <p:cTn id="94" dur="500" fill="hold"/>
                                        <p:tgtEl>
                                          <p:spTgt spid="6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anim calcmode="lin" valueType="num">
                                      <p:cBhvr additive="base">
                                        <p:cTn id="97" dur="500" fill="hold"/>
                                        <p:tgtEl>
                                          <p:spTgt spid="72"/>
                                        </p:tgtEl>
                                        <p:attrNameLst>
                                          <p:attrName>ppt_x</p:attrName>
                                        </p:attrNameLst>
                                      </p:cBhvr>
                                      <p:tavLst>
                                        <p:tav tm="0">
                                          <p:val>
                                            <p:strVal val="#ppt_x"/>
                                          </p:val>
                                        </p:tav>
                                        <p:tav tm="100000">
                                          <p:val>
                                            <p:strVal val="#ppt_x"/>
                                          </p:val>
                                        </p:tav>
                                      </p:tavLst>
                                    </p:anim>
                                    <p:anim calcmode="lin" valueType="num">
                                      <p:cBhvr additive="base">
                                        <p:cTn id="98" dur="500" fill="hold"/>
                                        <p:tgtEl>
                                          <p:spTgt spid="7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anim calcmode="lin" valueType="num">
                                      <p:cBhvr additive="base">
                                        <p:cTn id="101" dur="500" fill="hold"/>
                                        <p:tgtEl>
                                          <p:spTgt spid="71"/>
                                        </p:tgtEl>
                                        <p:attrNameLst>
                                          <p:attrName>ppt_x</p:attrName>
                                        </p:attrNameLst>
                                      </p:cBhvr>
                                      <p:tavLst>
                                        <p:tav tm="0">
                                          <p:val>
                                            <p:strVal val="#ppt_x"/>
                                          </p:val>
                                        </p:tav>
                                        <p:tav tm="100000">
                                          <p:val>
                                            <p:strVal val="#ppt_x"/>
                                          </p:val>
                                        </p:tav>
                                      </p:tavLst>
                                    </p:anim>
                                    <p:anim calcmode="lin" valueType="num">
                                      <p:cBhvr additive="base">
                                        <p:cTn id="10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anim calcmode="lin" valueType="num">
                                      <p:cBhvr additive="base">
                                        <p:cTn id="107" dur="500" fill="hold"/>
                                        <p:tgtEl>
                                          <p:spTgt spid="59"/>
                                        </p:tgtEl>
                                        <p:attrNameLst>
                                          <p:attrName>ppt_x</p:attrName>
                                        </p:attrNameLst>
                                      </p:cBhvr>
                                      <p:tavLst>
                                        <p:tav tm="0">
                                          <p:val>
                                            <p:strVal val="#ppt_x"/>
                                          </p:val>
                                        </p:tav>
                                        <p:tav tm="100000">
                                          <p:val>
                                            <p:strVal val="#ppt_x"/>
                                          </p:val>
                                        </p:tav>
                                      </p:tavLst>
                                    </p:anim>
                                    <p:anim calcmode="lin" valueType="num">
                                      <p:cBhvr additive="base">
                                        <p:cTn id="108" dur="500" fill="hold"/>
                                        <p:tgtEl>
                                          <p:spTgt spid="5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 calcmode="lin" valueType="num">
                                      <p:cBhvr additive="base">
                                        <p:cTn id="111" dur="500" fill="hold"/>
                                        <p:tgtEl>
                                          <p:spTgt spid="57"/>
                                        </p:tgtEl>
                                        <p:attrNameLst>
                                          <p:attrName>ppt_x</p:attrName>
                                        </p:attrNameLst>
                                      </p:cBhvr>
                                      <p:tavLst>
                                        <p:tav tm="0">
                                          <p:val>
                                            <p:strVal val="#ppt_x"/>
                                          </p:val>
                                        </p:tav>
                                        <p:tav tm="100000">
                                          <p:val>
                                            <p:strVal val="#ppt_x"/>
                                          </p:val>
                                        </p:tav>
                                      </p:tavLst>
                                    </p:anim>
                                    <p:anim calcmode="lin" valueType="num">
                                      <p:cBhvr additive="base">
                                        <p:cTn id="11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2" grpId="0"/>
      <p:bldP spid="64" grpId="0"/>
      <p:bldP spid="65" grpId="0"/>
      <p:bldP spid="66" grpId="0"/>
      <p:bldP spid="35" grpId="0"/>
      <p:bldP spid="69" grpId="0"/>
      <p:bldP spid="89" grpId="0" animBg="1"/>
      <p:bldP spid="90" grpId="0" animBg="1"/>
      <p:bldP spid="6" grpId="0" animBg="1"/>
      <p:bldP spid="46" grpId="0" animBg="1"/>
      <p:bldP spid="57"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931426" y="5661654"/>
            <a:ext cx="1301525"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PV-Strom-Produktion p.a.</a:t>
            </a:r>
          </a:p>
        </p:txBody>
      </p:sp>
      <p:sp>
        <p:nvSpPr>
          <p:cNvPr id="4" name="Rechteck 3"/>
          <p:cNvSpPr/>
          <p:nvPr/>
        </p:nvSpPr>
        <p:spPr>
          <a:xfrm>
            <a:off x="7098018" y="5661654"/>
            <a:ext cx="1360663"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Einnahmen &amp; Ausgaben</a:t>
            </a:r>
          </a:p>
        </p:txBody>
      </p:sp>
      <p:sp>
        <p:nvSpPr>
          <p:cNvPr id="5" name="Rechteck 4"/>
          <p:cNvSpPr/>
          <p:nvPr/>
        </p:nvSpPr>
        <p:spPr>
          <a:xfrm>
            <a:off x="8764050" y="5661654"/>
            <a:ext cx="1246057"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Jahres-Stromkosten</a:t>
            </a:r>
          </a:p>
        </p:txBody>
      </p:sp>
      <p:sp>
        <p:nvSpPr>
          <p:cNvPr id="9" name="Rechteck 8"/>
          <p:cNvSpPr/>
          <p:nvPr/>
        </p:nvSpPr>
        <p:spPr>
          <a:xfrm>
            <a:off x="5543457" y="3989339"/>
            <a:ext cx="1246909" cy="1572940"/>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black">
                    <a:lumMod val="50000"/>
                    <a:lumOff val="50000"/>
                  </a:prstClr>
                </a:solidFill>
              </a:rPr>
              <a:t>4.300 kWh </a:t>
            </a:r>
            <a:r>
              <a:rPr lang="de-DE" sz="1200" dirty="0">
                <a:solidFill>
                  <a:prstClr val="black">
                    <a:lumMod val="50000"/>
                    <a:lumOff val="50000"/>
                  </a:prstClr>
                </a:solidFill>
              </a:rPr>
              <a:t>für Haushalt </a:t>
            </a:r>
            <a:r>
              <a:rPr lang="de-DE" sz="1200" dirty="0" smtClean="0">
                <a:solidFill>
                  <a:prstClr val="black">
                    <a:lumMod val="50000"/>
                    <a:lumOff val="50000"/>
                  </a:prstClr>
                </a:solidFill>
              </a:rPr>
              <a:t>(Voll-versorgung)</a:t>
            </a:r>
            <a:endParaRPr lang="de-DE" sz="1200" dirty="0">
              <a:solidFill>
                <a:prstClr val="black">
                  <a:lumMod val="50000"/>
                  <a:lumOff val="50000"/>
                </a:prstClr>
              </a:solidFill>
            </a:endParaRPr>
          </a:p>
        </p:txBody>
      </p:sp>
      <p:sp>
        <p:nvSpPr>
          <p:cNvPr id="10" name="Rechteck 9"/>
          <p:cNvSpPr/>
          <p:nvPr/>
        </p:nvSpPr>
        <p:spPr>
          <a:xfrm>
            <a:off x="7151187" y="4909370"/>
            <a:ext cx="1246057" cy="307662"/>
          </a:xfrm>
          <a:prstGeom prst="rect">
            <a:avLst/>
          </a:prstGeom>
          <a:gradFill flip="none" rotWithShape="1">
            <a:gsLst>
              <a:gs pos="0">
                <a:srgbClr val="930000">
                  <a:shade val="30000"/>
                  <a:satMod val="115000"/>
                </a:srgbClr>
              </a:gs>
              <a:gs pos="50000">
                <a:srgbClr val="930000">
                  <a:shade val="67500"/>
                  <a:satMod val="115000"/>
                </a:srgbClr>
              </a:gs>
              <a:gs pos="100000">
                <a:srgbClr val="930000">
                  <a:shade val="100000"/>
                  <a:satMod val="115000"/>
                </a:srgbClr>
              </a:gs>
            </a:gsLst>
            <a:lin ang="16200000" scaled="1"/>
            <a:tileRect/>
          </a:gradFill>
          <a:ln>
            <a:no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solidFill>
                  <a:prstClr val="white"/>
                </a:solidFill>
              </a:rPr>
              <a:t>- 240 € Beitrag</a:t>
            </a:r>
            <a:br>
              <a:rPr lang="de-DE" sz="1000" dirty="0">
                <a:solidFill>
                  <a:prstClr val="white"/>
                </a:solidFill>
              </a:rPr>
            </a:br>
            <a:r>
              <a:rPr lang="de-DE" sz="1000" dirty="0">
                <a:solidFill>
                  <a:prstClr val="white"/>
                </a:solidFill>
              </a:rPr>
              <a:t> SENEC. Cloud</a:t>
            </a:r>
          </a:p>
        </p:txBody>
      </p:sp>
      <p:sp>
        <p:nvSpPr>
          <p:cNvPr id="11" name="Rechteck 10"/>
          <p:cNvSpPr/>
          <p:nvPr/>
        </p:nvSpPr>
        <p:spPr>
          <a:xfrm>
            <a:off x="3935727" y="3071705"/>
            <a:ext cx="1246909" cy="2492821"/>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a:p>
            <a:pPr algn="ctr"/>
            <a:r>
              <a:rPr lang="de-DE" sz="1400" dirty="0">
                <a:solidFill>
                  <a:prstClr val="white"/>
                </a:solidFill>
              </a:rPr>
              <a:t>6.300 kWh</a:t>
            </a:r>
          </a:p>
        </p:txBody>
      </p:sp>
      <p:sp>
        <p:nvSpPr>
          <p:cNvPr id="21" name="Rechteck 20"/>
          <p:cNvSpPr/>
          <p:nvPr/>
        </p:nvSpPr>
        <p:spPr>
          <a:xfrm>
            <a:off x="5543456" y="3052346"/>
            <a:ext cx="1258198" cy="92127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white"/>
                </a:solidFill>
              </a:rPr>
              <a:t>2.000 kWh</a:t>
            </a:r>
          </a:p>
          <a:p>
            <a:pPr algn="ctr"/>
            <a:r>
              <a:rPr lang="de-DE" sz="1200" dirty="0" smtClean="0">
                <a:solidFill>
                  <a:prstClr val="white"/>
                </a:solidFill>
              </a:rPr>
              <a:t>Überschuss-Vergütung</a:t>
            </a:r>
            <a:endParaRPr lang="de-DE" sz="1200" dirty="0">
              <a:solidFill>
                <a:prstClr val="white"/>
              </a:solidFill>
            </a:endParaRPr>
          </a:p>
        </p:txBody>
      </p:sp>
      <p:sp>
        <p:nvSpPr>
          <p:cNvPr id="27" name="Rechteck 26"/>
          <p:cNvSpPr/>
          <p:nvPr/>
        </p:nvSpPr>
        <p:spPr>
          <a:xfrm>
            <a:off x="7160250" y="5245608"/>
            <a:ext cx="1246057" cy="31667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solidFill>
                  <a:prstClr val="white"/>
                </a:solidFill>
              </a:rPr>
              <a:t>+ 240 € Vergütung von SENEC</a:t>
            </a:r>
          </a:p>
        </p:txBody>
      </p:sp>
      <p:sp>
        <p:nvSpPr>
          <p:cNvPr id="6" name="Textfeld 5"/>
          <p:cNvSpPr txBox="1"/>
          <p:nvPr/>
        </p:nvSpPr>
        <p:spPr>
          <a:xfrm>
            <a:off x="838200" y="1243808"/>
            <a:ext cx="11243372" cy="646331"/>
          </a:xfrm>
          <a:prstGeom prst="rect">
            <a:avLst/>
          </a:prstGeom>
          <a:noFill/>
        </p:spPr>
        <p:txBody>
          <a:bodyPr wrap="square" rtlCol="0">
            <a:spAutoFit/>
          </a:bodyPr>
          <a:lstStyle/>
          <a:p>
            <a:r>
              <a:rPr lang="de-DE"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Beispiel-Haushalt Familie Lehmann: </a:t>
            </a:r>
          </a:p>
          <a:p>
            <a:r>
              <a:rPr lang="de-DE"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Heute 4.300 kWh Strom-Verbrauch und 28 Cent / kWh Stromkosten (inkl. Grundgebühr) </a:t>
            </a:r>
          </a:p>
        </p:txBody>
      </p:sp>
      <p:sp>
        <p:nvSpPr>
          <p:cNvPr id="19" name="Rechteck 18"/>
          <p:cNvSpPr/>
          <p:nvPr/>
        </p:nvSpPr>
        <p:spPr>
          <a:xfrm>
            <a:off x="2027703" y="3989339"/>
            <a:ext cx="1246909" cy="1572940"/>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black">
                    <a:lumMod val="50000"/>
                    <a:lumOff val="50000"/>
                  </a:prstClr>
                </a:solidFill>
              </a:rPr>
              <a:t>1.204 €</a:t>
            </a:r>
          </a:p>
        </p:txBody>
      </p:sp>
      <p:sp>
        <p:nvSpPr>
          <p:cNvPr id="26" name="Rechteck 25"/>
          <p:cNvSpPr/>
          <p:nvPr/>
        </p:nvSpPr>
        <p:spPr>
          <a:xfrm>
            <a:off x="2027702" y="5661654"/>
            <a:ext cx="1343690"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Aktuelle Jahres- Stromkosten</a:t>
            </a:r>
          </a:p>
        </p:txBody>
      </p:sp>
      <p:sp>
        <p:nvSpPr>
          <p:cNvPr id="31" name="Rechteck 30"/>
          <p:cNvSpPr/>
          <p:nvPr/>
        </p:nvSpPr>
        <p:spPr>
          <a:xfrm>
            <a:off x="5538320" y="5666603"/>
            <a:ext cx="1263335"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Verwendung   PV-Strom</a:t>
            </a:r>
          </a:p>
        </p:txBody>
      </p:sp>
      <p:sp>
        <p:nvSpPr>
          <p:cNvPr id="7" name="Rechteck 6"/>
          <p:cNvSpPr/>
          <p:nvPr/>
        </p:nvSpPr>
        <p:spPr>
          <a:xfrm>
            <a:off x="9119215" y="5093570"/>
            <a:ext cx="760807" cy="400110"/>
          </a:xfrm>
          <a:prstGeom prst="rect">
            <a:avLst/>
          </a:prstGeom>
        </p:spPr>
        <p:txBody>
          <a:bodyPr wrap="square">
            <a:spAutoFit/>
          </a:bodyPr>
          <a:lstStyle/>
          <a:p>
            <a:r>
              <a:rPr lang="de-DE" sz="20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0 €</a:t>
            </a:r>
          </a:p>
        </p:txBody>
      </p:sp>
      <p:cxnSp>
        <p:nvCxnSpPr>
          <p:cNvPr id="12" name="Gerade Verbindung 11"/>
          <p:cNvCxnSpPr/>
          <p:nvPr/>
        </p:nvCxnSpPr>
        <p:spPr>
          <a:xfrm>
            <a:off x="8776191" y="5553965"/>
            <a:ext cx="1246057" cy="8313"/>
          </a:xfrm>
          <a:prstGeom prst="line">
            <a:avLst/>
          </a:prstGeom>
          <a:ln>
            <a:solidFill>
              <a:srgbClr val="6A0000"/>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H="1">
            <a:off x="3609477" y="2581814"/>
            <a:ext cx="10530" cy="3492338"/>
          </a:xfrm>
          <a:prstGeom prst="line">
            <a:avLst/>
          </a:prstGeom>
          <a:ln>
            <a:solidFill>
              <a:srgbClr val="6A0000"/>
            </a:solidFill>
          </a:ln>
        </p:spPr>
        <p:style>
          <a:lnRef idx="2">
            <a:schemeClr val="accent1"/>
          </a:lnRef>
          <a:fillRef idx="0">
            <a:schemeClr val="accent1"/>
          </a:fillRef>
          <a:effectRef idx="1">
            <a:schemeClr val="accent1"/>
          </a:effectRef>
          <a:fontRef idx="minor">
            <a:schemeClr val="tx1"/>
          </a:fontRef>
        </p:style>
      </p:cxnSp>
      <p:sp>
        <p:nvSpPr>
          <p:cNvPr id="32" name="Rechteck 31"/>
          <p:cNvSpPr/>
          <p:nvPr/>
        </p:nvSpPr>
        <p:spPr>
          <a:xfrm>
            <a:off x="1956263" y="2560794"/>
            <a:ext cx="1284721" cy="523220"/>
          </a:xfrm>
          <a:prstGeom prst="rect">
            <a:avLst/>
          </a:prstGeom>
        </p:spPr>
        <p:txBody>
          <a:bodyPr wrap="square">
            <a:spAutoFit/>
          </a:bodyPr>
          <a:lstStyle/>
          <a:p>
            <a:r>
              <a:rPr lang="de-DE" sz="14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Alte Energie-versorgung</a:t>
            </a:r>
            <a:endParaRPr lang="de-DE" sz="14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33" name="Rechteck 32"/>
          <p:cNvSpPr/>
          <p:nvPr/>
        </p:nvSpPr>
        <p:spPr>
          <a:xfrm>
            <a:off x="3858092" y="2560794"/>
            <a:ext cx="2560698" cy="307777"/>
          </a:xfrm>
          <a:prstGeom prst="rect">
            <a:avLst/>
          </a:prstGeom>
        </p:spPr>
        <p:txBody>
          <a:bodyPr wrap="square">
            <a:spAutoFit/>
          </a:bodyPr>
          <a:lstStyle/>
          <a:p>
            <a:r>
              <a:rPr lang="de-DE" sz="14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Energie-Lösung</a:t>
            </a:r>
          </a:p>
        </p:txBody>
      </p:sp>
      <p:sp>
        <p:nvSpPr>
          <p:cNvPr id="2" name="Rechteck 1"/>
          <p:cNvSpPr/>
          <p:nvPr/>
        </p:nvSpPr>
        <p:spPr>
          <a:xfrm>
            <a:off x="838200" y="1780135"/>
            <a:ext cx="10658856" cy="369332"/>
          </a:xfrm>
          <a:prstGeom prst="rect">
            <a:avLst/>
          </a:prstGeom>
        </p:spPr>
        <p:txBody>
          <a:bodyPr wrap="square">
            <a:spAutoFit/>
          </a:bodyPr>
          <a:lstStyle/>
          <a:p>
            <a:r>
              <a:rPr lang="de-DE" dirty="0">
                <a:solidFill>
                  <a:srgbClr val="791514"/>
                </a:solidFill>
                <a:latin typeface="Helvetica" panose="020B0604020202020204" pitchFamily="34" charset="0"/>
                <a:ea typeface="Calibri" panose="020F0502020204030204" pitchFamily="34" charset="0"/>
                <a:cs typeface="Times New Roman" panose="02020603050405020304" pitchFamily="18" charset="0"/>
              </a:rPr>
              <a:t>Ab morgen neue Photovoltaikanlage (7 kWp) mit SENEC-Speichersystem (5 kWh) und </a:t>
            </a:r>
            <a:r>
              <a:rPr lang="de-DE" dirty="0" err="1">
                <a:solidFill>
                  <a:srgbClr val="791514"/>
                </a:solidFill>
                <a:latin typeface="Helvetica" panose="020B0604020202020204" pitchFamily="34" charset="0"/>
                <a:ea typeface="Calibri" panose="020F0502020204030204" pitchFamily="34" charset="0"/>
                <a:cs typeface="Times New Roman" panose="02020603050405020304" pitchFamily="18" charset="0"/>
              </a:rPr>
              <a:t>SENEC.Cloud</a:t>
            </a:r>
            <a:endParaRPr lang="de-DE" dirty="0">
              <a:solidFill>
                <a:srgbClr val="791514"/>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3"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19498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animBg="1"/>
      <p:bldP spid="10" grpId="0" animBg="1"/>
      <p:bldP spid="11" grpId="0" animBg="1"/>
      <p:bldP spid="21" grpId="0" animBg="1"/>
      <p:bldP spid="27" grpId="0" animBg="1"/>
      <p:bldP spid="19" grpId="0" animBg="1"/>
      <p:bldP spid="26" grpId="0"/>
      <p:bldP spid="31" grpId="0"/>
      <p:bldP spid="7" grpId="0"/>
      <p:bldP spid="32" grpId="0"/>
      <p:bldP spid="3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274613" y="5481719"/>
            <a:ext cx="1360663"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Kaufpreis &amp; Ersparnis</a:t>
            </a:r>
          </a:p>
        </p:txBody>
      </p:sp>
      <p:sp>
        <p:nvSpPr>
          <p:cNvPr id="10" name="Rechteck 9"/>
          <p:cNvSpPr/>
          <p:nvPr/>
        </p:nvSpPr>
        <p:spPr>
          <a:xfrm>
            <a:off x="5335981" y="4027156"/>
            <a:ext cx="1246057" cy="1373981"/>
          </a:xfrm>
          <a:prstGeom prst="rect">
            <a:avLst/>
          </a:prstGeom>
          <a:gradFill flip="none" rotWithShape="1">
            <a:gsLst>
              <a:gs pos="0">
                <a:srgbClr val="930000">
                  <a:shade val="30000"/>
                  <a:satMod val="115000"/>
                </a:srgbClr>
              </a:gs>
              <a:gs pos="50000">
                <a:srgbClr val="930000">
                  <a:shade val="67500"/>
                  <a:satMod val="115000"/>
                </a:srgbClr>
              </a:gs>
              <a:gs pos="100000">
                <a:srgbClr val="930000">
                  <a:shade val="100000"/>
                  <a:satMod val="115000"/>
                </a:srgbClr>
              </a:gs>
            </a:gsLst>
            <a:lin ang="16200000" scaled="1"/>
            <a:tileRect/>
          </a:gradFill>
          <a:ln>
            <a:no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white"/>
                </a:solidFill>
              </a:rPr>
              <a:t>18.900 €</a:t>
            </a:r>
          </a:p>
          <a:p>
            <a:pPr algn="ctr"/>
            <a:r>
              <a:rPr lang="de-DE" sz="1200" dirty="0">
                <a:solidFill>
                  <a:prstClr val="white"/>
                </a:solidFill>
              </a:rPr>
              <a:t>Kaufpreis Anlagen-Paket (netto) </a:t>
            </a:r>
            <a:r>
              <a:rPr lang="de-DE" sz="1600" dirty="0">
                <a:solidFill>
                  <a:prstClr val="white"/>
                </a:solidFill>
              </a:rPr>
              <a:t/>
            </a:r>
            <a:br>
              <a:rPr lang="de-DE" sz="1600" dirty="0">
                <a:solidFill>
                  <a:prstClr val="white"/>
                </a:solidFill>
              </a:rPr>
            </a:br>
            <a:endParaRPr lang="de-DE" sz="1600" dirty="0">
              <a:solidFill>
                <a:prstClr val="white"/>
              </a:solidFill>
            </a:endParaRPr>
          </a:p>
        </p:txBody>
      </p:sp>
      <p:sp>
        <p:nvSpPr>
          <p:cNvPr id="11" name="Rechteck 10"/>
          <p:cNvSpPr/>
          <p:nvPr/>
        </p:nvSpPr>
        <p:spPr>
          <a:xfrm>
            <a:off x="7185755" y="3805163"/>
            <a:ext cx="1246909" cy="205208"/>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prstClr val="white"/>
                </a:solidFill>
              </a:rPr>
              <a:t>1.969 € Zinsen</a:t>
            </a:r>
          </a:p>
        </p:txBody>
      </p:sp>
      <p:sp>
        <p:nvSpPr>
          <p:cNvPr id="21" name="Rechteck 20"/>
          <p:cNvSpPr/>
          <p:nvPr/>
        </p:nvSpPr>
        <p:spPr>
          <a:xfrm>
            <a:off x="5331953" y="2969961"/>
            <a:ext cx="1245984" cy="1040411"/>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400" dirty="0">
                <a:solidFill>
                  <a:prstClr val="white"/>
                </a:solidFill>
              </a:rPr>
              <a:t>13.450 €</a:t>
            </a:r>
          </a:p>
          <a:p>
            <a:pPr algn="ctr"/>
            <a:r>
              <a:rPr lang="de-DE" sz="1200" dirty="0">
                <a:solidFill>
                  <a:prstClr val="white"/>
                </a:solidFill>
              </a:rPr>
              <a:t>Ersparnis</a:t>
            </a:r>
          </a:p>
          <a:p>
            <a:pPr algn="ctr"/>
            <a:endParaRPr lang="de-DE" sz="1600" dirty="0">
              <a:solidFill>
                <a:prstClr val="white"/>
              </a:solidFill>
            </a:endParaRPr>
          </a:p>
          <a:p>
            <a:pPr algn="ctr"/>
            <a:endParaRPr lang="de-DE" sz="1600" dirty="0">
              <a:solidFill>
                <a:prstClr val="white"/>
              </a:solidFill>
            </a:endParaRPr>
          </a:p>
        </p:txBody>
      </p:sp>
      <p:sp>
        <p:nvSpPr>
          <p:cNvPr id="6" name="Textfeld 5"/>
          <p:cNvSpPr txBox="1"/>
          <p:nvPr/>
        </p:nvSpPr>
        <p:spPr>
          <a:xfrm>
            <a:off x="838200" y="1216601"/>
            <a:ext cx="7854486" cy="338554"/>
          </a:xfrm>
          <a:prstGeom prst="rect">
            <a:avLst/>
          </a:prstGeom>
          <a:noFill/>
        </p:spPr>
        <p:txBody>
          <a:bodyPr wrap="square" rtlCol="0">
            <a:spAutoFit/>
          </a:bodyPr>
          <a:lstStyle/>
          <a:p>
            <a:r>
              <a:rPr lang="de-DE" sz="16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Ein </a:t>
            </a:r>
            <a:r>
              <a:rPr lang="de-DE" sz="16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wirtschaftlicher Vergleich </a:t>
            </a:r>
            <a:r>
              <a:rPr lang="de-DE" sz="16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auf </a:t>
            </a:r>
            <a:r>
              <a:rPr lang="de-DE" sz="16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20-Jahres-Sicht für Familie Lehmann</a:t>
            </a:r>
            <a:endParaRPr lang="de-DE" sz="16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19" name="Rechteck 18"/>
          <p:cNvSpPr/>
          <p:nvPr/>
        </p:nvSpPr>
        <p:spPr>
          <a:xfrm>
            <a:off x="2809938" y="2969960"/>
            <a:ext cx="1246909" cy="2427742"/>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black">
                    <a:lumMod val="50000"/>
                    <a:lumOff val="50000"/>
                  </a:prstClr>
                </a:solidFill>
              </a:rPr>
              <a:t>32.350 €</a:t>
            </a:r>
          </a:p>
        </p:txBody>
      </p:sp>
      <p:sp>
        <p:nvSpPr>
          <p:cNvPr id="26" name="Rechteck 25"/>
          <p:cNvSpPr/>
          <p:nvPr/>
        </p:nvSpPr>
        <p:spPr>
          <a:xfrm>
            <a:off x="2755717" y="5487089"/>
            <a:ext cx="1343690"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Summe Stromkosten</a:t>
            </a:r>
          </a:p>
        </p:txBody>
      </p:sp>
      <p:sp>
        <p:nvSpPr>
          <p:cNvPr id="31" name="Rechteck 30"/>
          <p:cNvSpPr/>
          <p:nvPr/>
        </p:nvSpPr>
        <p:spPr>
          <a:xfrm>
            <a:off x="7104289" y="5481719"/>
            <a:ext cx="1408912"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Kaufpreis, Zinsen &amp; Ersparnis</a:t>
            </a:r>
          </a:p>
        </p:txBody>
      </p:sp>
      <p:cxnSp>
        <p:nvCxnSpPr>
          <p:cNvPr id="14" name="Gerade Verbindung 13"/>
          <p:cNvCxnSpPr/>
          <p:nvPr/>
        </p:nvCxnSpPr>
        <p:spPr>
          <a:xfrm flipH="1">
            <a:off x="4691148" y="1897070"/>
            <a:ext cx="11976" cy="3981001"/>
          </a:xfrm>
          <a:prstGeom prst="line">
            <a:avLst/>
          </a:prstGeom>
          <a:ln>
            <a:solidFill>
              <a:srgbClr val="6A0000"/>
            </a:solidFill>
          </a:ln>
        </p:spPr>
        <p:style>
          <a:lnRef idx="2">
            <a:schemeClr val="accent1"/>
          </a:lnRef>
          <a:fillRef idx="0">
            <a:schemeClr val="accent1"/>
          </a:fillRef>
          <a:effectRef idx="1">
            <a:schemeClr val="accent1"/>
          </a:effectRef>
          <a:fontRef idx="minor">
            <a:schemeClr val="tx1"/>
          </a:fontRef>
        </p:style>
      </p:cxnSp>
      <p:sp>
        <p:nvSpPr>
          <p:cNvPr id="32" name="Rechteck 31"/>
          <p:cNvSpPr/>
          <p:nvPr/>
        </p:nvSpPr>
        <p:spPr>
          <a:xfrm>
            <a:off x="2814686" y="1897070"/>
            <a:ext cx="1339166" cy="461665"/>
          </a:xfrm>
          <a:prstGeom prst="rect">
            <a:avLst/>
          </a:prstGeom>
        </p:spPr>
        <p:txBody>
          <a:bodyPr wrap="square">
            <a:spAutoFit/>
          </a:bodyPr>
          <a:lstStyle/>
          <a:p>
            <a:r>
              <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Alte Energie-versorgung</a:t>
            </a:r>
          </a:p>
        </p:txBody>
      </p:sp>
      <p:sp>
        <p:nvSpPr>
          <p:cNvPr id="33" name="Rechteck 32"/>
          <p:cNvSpPr/>
          <p:nvPr/>
        </p:nvSpPr>
        <p:spPr>
          <a:xfrm>
            <a:off x="5296693" y="2394126"/>
            <a:ext cx="1504157" cy="461665"/>
          </a:xfrm>
          <a:prstGeom prst="rect">
            <a:avLst/>
          </a:prstGeom>
        </p:spPr>
        <p:txBody>
          <a:bodyPr wrap="square">
            <a:spAutoFit/>
          </a:bodyPr>
          <a:lstStyle/>
          <a:p>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100% Eigenkapital-</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a:p>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Finanzierung</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0" name="Rechteck 19"/>
          <p:cNvSpPr/>
          <p:nvPr/>
        </p:nvSpPr>
        <p:spPr>
          <a:xfrm>
            <a:off x="7150494" y="2374852"/>
            <a:ext cx="1316505" cy="461665"/>
          </a:xfrm>
          <a:prstGeom prst="rect">
            <a:avLst/>
          </a:prstGeom>
        </p:spPr>
        <p:txBody>
          <a:bodyPr wrap="square">
            <a:spAutoFit/>
          </a:bodyPr>
          <a:lstStyle/>
          <a:p>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100% Kredit-</a:t>
            </a:r>
          </a:p>
          <a:p>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Finanzierung</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2" name="Rechteck 21"/>
          <p:cNvSpPr/>
          <p:nvPr/>
        </p:nvSpPr>
        <p:spPr>
          <a:xfrm>
            <a:off x="7185755" y="4027157"/>
            <a:ext cx="1246057" cy="1373981"/>
          </a:xfrm>
          <a:prstGeom prst="rect">
            <a:avLst/>
          </a:prstGeom>
          <a:gradFill flip="none" rotWithShape="1">
            <a:gsLst>
              <a:gs pos="0">
                <a:srgbClr val="930000">
                  <a:shade val="30000"/>
                  <a:satMod val="115000"/>
                </a:srgbClr>
              </a:gs>
              <a:gs pos="50000">
                <a:srgbClr val="930000">
                  <a:shade val="67500"/>
                  <a:satMod val="115000"/>
                </a:srgbClr>
              </a:gs>
              <a:gs pos="100000">
                <a:srgbClr val="930000">
                  <a:shade val="100000"/>
                  <a:satMod val="115000"/>
                </a:srgbClr>
              </a:gs>
            </a:gsLst>
            <a:lin ang="16200000" scaled="1"/>
            <a:tileRect/>
          </a:gradFill>
          <a:ln>
            <a:no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prstClr val="white"/>
                </a:solidFill>
              </a:rPr>
              <a:t>18.900 €</a:t>
            </a:r>
          </a:p>
          <a:p>
            <a:pPr algn="ctr"/>
            <a:r>
              <a:rPr lang="de-DE" sz="1200" dirty="0">
                <a:solidFill>
                  <a:prstClr val="white"/>
                </a:solidFill>
              </a:rPr>
              <a:t>Kaufpreis Anlagen-Paket (netto)</a:t>
            </a:r>
            <a:r>
              <a:rPr lang="de-DE" sz="1600" dirty="0">
                <a:solidFill>
                  <a:prstClr val="white"/>
                </a:solidFill>
              </a:rPr>
              <a:t/>
            </a:r>
            <a:br>
              <a:rPr lang="de-DE" sz="1600" dirty="0">
                <a:solidFill>
                  <a:prstClr val="white"/>
                </a:solidFill>
              </a:rPr>
            </a:br>
            <a:endParaRPr lang="de-DE" sz="1600" dirty="0">
              <a:solidFill>
                <a:prstClr val="white"/>
              </a:solidFill>
            </a:endParaRPr>
          </a:p>
        </p:txBody>
      </p:sp>
      <p:sp>
        <p:nvSpPr>
          <p:cNvPr id="23" name="Rechteck 22"/>
          <p:cNvSpPr/>
          <p:nvPr/>
        </p:nvSpPr>
        <p:spPr>
          <a:xfrm>
            <a:off x="7185754" y="2977798"/>
            <a:ext cx="1245984" cy="81058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400" dirty="0">
                <a:solidFill>
                  <a:prstClr val="white"/>
                </a:solidFill>
              </a:rPr>
              <a:t>11.481 €</a:t>
            </a:r>
          </a:p>
          <a:p>
            <a:pPr algn="ctr"/>
            <a:r>
              <a:rPr lang="de-DE" sz="1200" dirty="0">
                <a:solidFill>
                  <a:prstClr val="white"/>
                </a:solidFill>
              </a:rPr>
              <a:t>Ersparnis</a:t>
            </a:r>
          </a:p>
          <a:p>
            <a:pPr algn="ctr"/>
            <a:endParaRPr lang="de-DE" sz="1600" dirty="0">
              <a:solidFill>
                <a:prstClr val="white"/>
              </a:solidFill>
            </a:endParaRPr>
          </a:p>
          <a:p>
            <a:pPr algn="ctr"/>
            <a:endParaRPr lang="de-DE" sz="1600" dirty="0">
              <a:solidFill>
                <a:prstClr val="white"/>
              </a:solidFill>
            </a:endParaRPr>
          </a:p>
        </p:txBody>
      </p:sp>
      <p:sp>
        <p:nvSpPr>
          <p:cNvPr id="8" name="Textfeld 7"/>
          <p:cNvSpPr txBox="1"/>
          <p:nvPr/>
        </p:nvSpPr>
        <p:spPr>
          <a:xfrm>
            <a:off x="878656" y="6279691"/>
            <a:ext cx="8786380" cy="307777"/>
          </a:xfrm>
          <a:prstGeom prst="rect">
            <a:avLst/>
          </a:prstGeom>
          <a:noFill/>
        </p:spPr>
        <p:txBody>
          <a:bodyPr wrap="none" rtlCol="0">
            <a:spAutoFit/>
          </a:bodyPr>
          <a:lstStyle/>
          <a:p>
            <a:r>
              <a:rPr lang="de-DE" sz="700" dirty="0">
                <a:solidFill>
                  <a:prstClr val="black"/>
                </a:solidFill>
              </a:rPr>
              <a:t>Annahmen: 3% p.a. Strompreissteigerung beim klassischen Strombezug, Kredit mit 2% Zinssatz und 10 Jahren Laufzeit. Evtl. lfd. </a:t>
            </a:r>
            <a:r>
              <a:rPr lang="de-DE" sz="700" dirty="0" smtClean="0">
                <a:solidFill>
                  <a:prstClr val="black"/>
                </a:solidFill>
              </a:rPr>
              <a:t>Kosten, Ersatzteilkosten, Steuern/Abgaben </a:t>
            </a:r>
            <a:r>
              <a:rPr lang="de-DE" sz="700" dirty="0">
                <a:solidFill>
                  <a:prstClr val="black"/>
                </a:solidFill>
              </a:rPr>
              <a:t>und </a:t>
            </a:r>
            <a:r>
              <a:rPr lang="de-DE" sz="700" dirty="0" smtClean="0">
                <a:solidFill>
                  <a:prstClr val="black"/>
                </a:solidFill>
              </a:rPr>
              <a:t>Anlagen-Restwert </a:t>
            </a:r>
            <a:r>
              <a:rPr lang="de-DE" sz="700" dirty="0">
                <a:solidFill>
                  <a:prstClr val="black"/>
                </a:solidFill>
              </a:rPr>
              <a:t>nicht berücksichtigt. </a:t>
            </a:r>
          </a:p>
          <a:p>
            <a:r>
              <a:rPr lang="de-DE" sz="700" dirty="0">
                <a:solidFill>
                  <a:prstClr val="black"/>
                </a:solidFill>
              </a:rPr>
              <a:t>Anlagenpreis abhängig von Vor-Ort-Gegebenheiten. Keine Gewähr oder Haftung für Richtigkeit und Vollständigkeit</a:t>
            </a:r>
          </a:p>
        </p:txBody>
      </p:sp>
      <p:sp>
        <p:nvSpPr>
          <p:cNvPr id="18" name="Rechteck 17"/>
          <p:cNvSpPr/>
          <p:nvPr/>
        </p:nvSpPr>
        <p:spPr>
          <a:xfrm>
            <a:off x="5296692" y="1901430"/>
            <a:ext cx="1889062" cy="276999"/>
          </a:xfrm>
          <a:prstGeom prst="rect">
            <a:avLst/>
          </a:prstGeom>
        </p:spPr>
        <p:txBody>
          <a:bodyPr wrap="square">
            <a:spAutoFit/>
          </a:bodyPr>
          <a:lstStyle/>
          <a:p>
            <a:r>
              <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Energie-Lösung</a:t>
            </a:r>
          </a:p>
        </p:txBody>
      </p:sp>
      <p:sp>
        <p:nvSpPr>
          <p:cNvPr id="25"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13701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21" grpId="0" animBg="1"/>
      <p:bldP spid="19" grpId="0" animBg="1"/>
      <p:bldP spid="26" grpId="0"/>
      <p:bldP spid="31" grpId="0"/>
      <p:bldP spid="33" grpId="0"/>
      <p:bldP spid="20" grpId="0"/>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p:cNvSpPr/>
          <p:nvPr/>
        </p:nvSpPr>
        <p:spPr>
          <a:xfrm>
            <a:off x="4731488" y="5512024"/>
            <a:ext cx="1396916" cy="646331"/>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Ersparnis Stromkosten      1. Jahr</a:t>
            </a:r>
          </a:p>
        </p:txBody>
      </p:sp>
      <p:sp>
        <p:nvSpPr>
          <p:cNvPr id="4" name="Rechteck 3"/>
          <p:cNvSpPr/>
          <p:nvPr/>
        </p:nvSpPr>
        <p:spPr>
          <a:xfrm>
            <a:off x="6261546" y="5512024"/>
            <a:ext cx="1360663"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Rendite auf </a:t>
            </a: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Investition*</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6" name="Textfeld 5"/>
          <p:cNvSpPr txBox="1"/>
          <p:nvPr/>
        </p:nvSpPr>
        <p:spPr>
          <a:xfrm>
            <a:off x="838200" y="1309844"/>
            <a:ext cx="7854486" cy="338554"/>
          </a:xfrm>
          <a:prstGeom prst="rect">
            <a:avLst/>
          </a:prstGeom>
          <a:noFill/>
        </p:spPr>
        <p:txBody>
          <a:bodyPr wrap="square" rtlCol="0">
            <a:spAutoFit/>
          </a:bodyPr>
          <a:lstStyle/>
          <a:p>
            <a:r>
              <a:rPr lang="de-DE" sz="16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Prozentuale Rendite </a:t>
            </a:r>
            <a:r>
              <a:rPr lang="de-DE" sz="14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(Die Lehmanns setzen 100% Eigenkapital ein)</a:t>
            </a:r>
            <a:endParaRPr lang="de-DE" sz="14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31" name="Rechteck 30"/>
          <p:cNvSpPr/>
          <p:nvPr/>
        </p:nvSpPr>
        <p:spPr>
          <a:xfrm>
            <a:off x="3256767" y="5512024"/>
            <a:ext cx="1263335"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Kaufpreis / Investition</a:t>
            </a:r>
          </a:p>
        </p:txBody>
      </p:sp>
      <p:sp>
        <p:nvSpPr>
          <p:cNvPr id="20" name="Rechteck 19"/>
          <p:cNvSpPr/>
          <p:nvPr/>
        </p:nvSpPr>
        <p:spPr>
          <a:xfrm>
            <a:off x="3333960" y="2785735"/>
            <a:ext cx="1246057" cy="2626913"/>
          </a:xfrm>
          <a:prstGeom prst="rect">
            <a:avLst/>
          </a:prstGeom>
          <a:gradFill flip="none" rotWithShape="1">
            <a:gsLst>
              <a:gs pos="0">
                <a:srgbClr val="930000">
                  <a:shade val="30000"/>
                  <a:satMod val="115000"/>
                </a:srgbClr>
              </a:gs>
              <a:gs pos="50000">
                <a:srgbClr val="930000">
                  <a:shade val="67500"/>
                  <a:satMod val="115000"/>
                </a:srgbClr>
              </a:gs>
              <a:gs pos="100000">
                <a:srgbClr val="930000">
                  <a:shade val="100000"/>
                  <a:satMod val="115000"/>
                </a:srgbClr>
              </a:gs>
            </a:gsLst>
            <a:lin ang="16200000" scaled="1"/>
            <a:tileRect/>
          </a:gradFill>
          <a:ln>
            <a:no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prstClr val="white"/>
                </a:solidFill>
              </a:rPr>
              <a:t>18.900 €</a:t>
            </a:r>
          </a:p>
          <a:p>
            <a:pPr algn="ctr"/>
            <a:endParaRPr lang="de-DE" sz="1600" dirty="0">
              <a:solidFill>
                <a:prstClr val="white"/>
              </a:solidFill>
            </a:endParaRPr>
          </a:p>
          <a:p>
            <a:pPr algn="ctr"/>
            <a:r>
              <a:rPr lang="de-DE" sz="1200" dirty="0">
                <a:solidFill>
                  <a:prstClr val="white"/>
                </a:solidFill>
              </a:rPr>
              <a:t>Investition (netto) </a:t>
            </a:r>
            <a:r>
              <a:rPr lang="de-DE" sz="1600" dirty="0">
                <a:solidFill>
                  <a:prstClr val="white"/>
                </a:solidFill>
              </a:rPr>
              <a:t/>
            </a:r>
            <a:br>
              <a:rPr lang="de-DE" sz="1600" dirty="0">
                <a:solidFill>
                  <a:prstClr val="white"/>
                </a:solidFill>
              </a:rPr>
            </a:br>
            <a:endParaRPr lang="de-DE" sz="1600" dirty="0">
              <a:solidFill>
                <a:prstClr val="white"/>
              </a:solidFill>
            </a:endParaRPr>
          </a:p>
        </p:txBody>
      </p:sp>
      <p:sp>
        <p:nvSpPr>
          <p:cNvPr id="22" name="Rechteck 21"/>
          <p:cNvSpPr/>
          <p:nvPr/>
        </p:nvSpPr>
        <p:spPr>
          <a:xfrm>
            <a:off x="4806954" y="4984955"/>
            <a:ext cx="1245984" cy="42769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a:solidFill>
                  <a:prstClr val="white"/>
                </a:solidFill>
              </a:rPr>
              <a:t>1.204 €</a:t>
            </a:r>
          </a:p>
          <a:p>
            <a:pPr algn="ctr"/>
            <a:endParaRPr lang="de-DE" sz="1600" dirty="0">
              <a:solidFill>
                <a:prstClr val="white"/>
              </a:solidFill>
            </a:endParaRPr>
          </a:p>
          <a:p>
            <a:pPr algn="ctr"/>
            <a:endParaRPr lang="de-DE" sz="1600" dirty="0">
              <a:solidFill>
                <a:prstClr val="white"/>
              </a:solidFill>
            </a:endParaRPr>
          </a:p>
        </p:txBody>
      </p:sp>
      <p:sp>
        <p:nvSpPr>
          <p:cNvPr id="23" name="Rechteck 22"/>
          <p:cNvSpPr/>
          <p:nvPr/>
        </p:nvSpPr>
        <p:spPr>
          <a:xfrm>
            <a:off x="6279875" y="2785735"/>
            <a:ext cx="1245984" cy="2626913"/>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a:solidFill>
                  <a:prstClr val="white"/>
                </a:solidFill>
              </a:rPr>
              <a:t>6,37 %</a:t>
            </a:r>
          </a:p>
          <a:p>
            <a:pPr algn="ctr"/>
            <a:endParaRPr lang="de-DE" sz="1600" dirty="0">
              <a:solidFill>
                <a:prstClr val="white"/>
              </a:solidFill>
            </a:endParaRPr>
          </a:p>
          <a:p>
            <a:pPr algn="ctr"/>
            <a:r>
              <a:rPr lang="de-DE" sz="1200" dirty="0">
                <a:solidFill>
                  <a:prstClr val="white"/>
                </a:solidFill>
              </a:rPr>
              <a:t>anfänglich pro Jahr (steigend)</a:t>
            </a:r>
          </a:p>
          <a:p>
            <a:pPr algn="ctr"/>
            <a:endParaRPr lang="de-DE" sz="1600" dirty="0">
              <a:solidFill>
                <a:prstClr val="white"/>
              </a:solidFill>
            </a:endParaRPr>
          </a:p>
          <a:p>
            <a:pPr algn="ctr"/>
            <a:endParaRPr lang="de-DE" sz="1600" dirty="0">
              <a:solidFill>
                <a:prstClr val="white"/>
              </a:solidFill>
            </a:endParaRPr>
          </a:p>
        </p:txBody>
      </p:sp>
      <p:sp>
        <p:nvSpPr>
          <p:cNvPr id="11" name="Textfeld 10"/>
          <p:cNvSpPr txBox="1"/>
          <p:nvPr/>
        </p:nvSpPr>
        <p:spPr>
          <a:xfrm>
            <a:off x="878656" y="6279691"/>
            <a:ext cx="5312673" cy="200055"/>
          </a:xfrm>
          <a:prstGeom prst="rect">
            <a:avLst/>
          </a:prstGeom>
          <a:noFill/>
        </p:spPr>
        <p:txBody>
          <a:bodyPr wrap="none" rtlCol="0">
            <a:spAutoFit/>
          </a:bodyPr>
          <a:lstStyle/>
          <a:p>
            <a:r>
              <a:rPr lang="de-DE" sz="700" dirty="0" smtClean="0">
                <a:solidFill>
                  <a:prstClr val="black"/>
                </a:solidFill>
              </a:rPr>
              <a:t>* Keine IRR-Rendite, sondern Rendite bezogen auf das eingesetztes Kapital bzw. auf die Investitionshöhe (Ausschüttungsrendite)</a:t>
            </a:r>
            <a:endParaRPr lang="de-DE" sz="700" dirty="0">
              <a:solidFill>
                <a:prstClr val="black"/>
              </a:solidFill>
            </a:endParaRPr>
          </a:p>
        </p:txBody>
      </p:sp>
      <p:sp>
        <p:nvSpPr>
          <p:cNvPr id="13"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59760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1" grpId="0"/>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p:cNvSpPr/>
          <p:nvPr/>
        </p:nvSpPr>
        <p:spPr>
          <a:xfrm>
            <a:off x="2482879" y="5524724"/>
            <a:ext cx="1506891" cy="461665"/>
          </a:xfrm>
          <a:prstGeom prst="rect">
            <a:avLst/>
          </a:prstGeom>
        </p:spPr>
        <p:txBody>
          <a:bodyPr wrap="square">
            <a:spAutoFit/>
          </a:bodyPr>
          <a:lstStyle/>
          <a:p>
            <a:pPr algn="ctr"/>
            <a:r>
              <a:rPr lang="de-DE" sz="120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Ersparnis Monats-Stromkosten</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4" name="Rechteck 3"/>
          <p:cNvSpPr/>
          <p:nvPr/>
        </p:nvSpPr>
        <p:spPr>
          <a:xfrm>
            <a:off x="5563087" y="5524724"/>
            <a:ext cx="1360663" cy="276999"/>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Sofort-Vorteil</a:t>
            </a:r>
          </a:p>
        </p:txBody>
      </p:sp>
      <p:sp>
        <p:nvSpPr>
          <p:cNvPr id="6" name="Textfeld 5"/>
          <p:cNvSpPr txBox="1"/>
          <p:nvPr/>
        </p:nvSpPr>
        <p:spPr>
          <a:xfrm>
            <a:off x="838199" y="1299458"/>
            <a:ext cx="9858153" cy="338554"/>
          </a:xfrm>
          <a:prstGeom prst="rect">
            <a:avLst/>
          </a:prstGeom>
          <a:noFill/>
        </p:spPr>
        <p:txBody>
          <a:bodyPr wrap="square" rtlCol="0">
            <a:spAutoFit/>
          </a:bodyPr>
          <a:lstStyle/>
          <a:p>
            <a:r>
              <a:rPr lang="de-DE" sz="16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Monatliche </a:t>
            </a:r>
            <a:r>
              <a:rPr lang="de-DE" sz="16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Betrachtung </a:t>
            </a:r>
            <a:r>
              <a:rPr lang="de-DE" sz="14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(Die Lehmanns finanzieren die Anlage zu 100</a:t>
            </a:r>
            <a:r>
              <a:rPr lang="de-DE" sz="14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 </a:t>
            </a:r>
            <a:r>
              <a:rPr lang="de-DE" sz="14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mit zinsgünstigem Kredit )</a:t>
            </a:r>
            <a:endParaRPr lang="de-DE" sz="14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19" name="Rechteck 18"/>
          <p:cNvSpPr/>
          <p:nvPr/>
        </p:nvSpPr>
        <p:spPr>
          <a:xfrm>
            <a:off x="908778" y="2940311"/>
            <a:ext cx="1246909" cy="2485038"/>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prstClr val="black">
                    <a:lumMod val="50000"/>
                    <a:lumOff val="50000"/>
                  </a:prstClr>
                </a:solidFill>
              </a:rPr>
              <a:t>100 €</a:t>
            </a:r>
          </a:p>
        </p:txBody>
      </p:sp>
      <p:sp>
        <p:nvSpPr>
          <p:cNvPr id="26" name="Rechteck 25"/>
          <p:cNvSpPr/>
          <p:nvPr/>
        </p:nvSpPr>
        <p:spPr>
          <a:xfrm>
            <a:off x="908777" y="5524724"/>
            <a:ext cx="1343690" cy="461665"/>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Aktuelle Monats- Stromkosten</a:t>
            </a:r>
          </a:p>
        </p:txBody>
      </p:sp>
      <p:sp>
        <p:nvSpPr>
          <p:cNvPr id="31" name="Rechteck 30"/>
          <p:cNvSpPr/>
          <p:nvPr/>
        </p:nvSpPr>
        <p:spPr>
          <a:xfrm>
            <a:off x="4089774" y="5529673"/>
            <a:ext cx="1263335" cy="276999"/>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Kreditrate</a:t>
            </a:r>
          </a:p>
        </p:txBody>
      </p:sp>
      <p:cxnSp>
        <p:nvCxnSpPr>
          <p:cNvPr id="14" name="Gerade Verbindung 13"/>
          <p:cNvCxnSpPr/>
          <p:nvPr/>
        </p:nvCxnSpPr>
        <p:spPr>
          <a:xfrm flipH="1">
            <a:off x="2363456" y="2466400"/>
            <a:ext cx="10530" cy="3492338"/>
          </a:xfrm>
          <a:prstGeom prst="line">
            <a:avLst/>
          </a:prstGeom>
          <a:ln>
            <a:solidFill>
              <a:srgbClr val="6A0000"/>
            </a:solidFill>
          </a:ln>
        </p:spPr>
        <p:style>
          <a:lnRef idx="2">
            <a:schemeClr val="accent1"/>
          </a:lnRef>
          <a:fillRef idx="0">
            <a:schemeClr val="accent1"/>
          </a:fillRef>
          <a:effectRef idx="1">
            <a:schemeClr val="accent1"/>
          </a:effectRef>
          <a:fontRef idx="minor">
            <a:schemeClr val="tx1"/>
          </a:fontRef>
        </p:style>
      </p:cxnSp>
      <p:sp>
        <p:nvSpPr>
          <p:cNvPr id="32" name="Rechteck 31"/>
          <p:cNvSpPr/>
          <p:nvPr/>
        </p:nvSpPr>
        <p:spPr>
          <a:xfrm>
            <a:off x="837338" y="2423864"/>
            <a:ext cx="1318349" cy="461665"/>
          </a:xfrm>
          <a:prstGeom prst="rect">
            <a:avLst/>
          </a:prstGeom>
        </p:spPr>
        <p:txBody>
          <a:bodyPr wrap="square">
            <a:spAutoFit/>
          </a:bodyPr>
          <a:lstStyle/>
          <a:p>
            <a:r>
              <a:rPr lang="de-DE" sz="12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Alte Energie-versorgung</a:t>
            </a:r>
            <a:endPar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33" name="Rechteck 32"/>
          <p:cNvSpPr/>
          <p:nvPr/>
        </p:nvSpPr>
        <p:spPr>
          <a:xfrm>
            <a:off x="2482879" y="2423369"/>
            <a:ext cx="2560698" cy="276999"/>
          </a:xfrm>
          <a:prstGeom prst="rect">
            <a:avLst/>
          </a:prstGeom>
        </p:spPr>
        <p:txBody>
          <a:bodyPr wrap="square">
            <a:spAutoFit/>
          </a:bodyPr>
          <a:lstStyle/>
          <a:p>
            <a:r>
              <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Neue Energie-Lösung</a:t>
            </a:r>
          </a:p>
        </p:txBody>
      </p:sp>
      <p:sp>
        <p:nvSpPr>
          <p:cNvPr id="20" name="Rechteck 19"/>
          <p:cNvSpPr/>
          <p:nvPr/>
        </p:nvSpPr>
        <p:spPr>
          <a:xfrm>
            <a:off x="4089774" y="3297199"/>
            <a:ext cx="1246057" cy="2128149"/>
          </a:xfrm>
          <a:prstGeom prst="rect">
            <a:avLst/>
          </a:prstGeom>
          <a:gradFill flip="none" rotWithShape="1">
            <a:gsLst>
              <a:gs pos="0">
                <a:srgbClr val="930000">
                  <a:shade val="30000"/>
                  <a:satMod val="115000"/>
                </a:srgbClr>
              </a:gs>
              <a:gs pos="50000">
                <a:srgbClr val="930000">
                  <a:shade val="67500"/>
                  <a:satMod val="115000"/>
                </a:srgbClr>
              </a:gs>
              <a:gs pos="100000">
                <a:srgbClr val="930000">
                  <a:shade val="100000"/>
                  <a:satMod val="115000"/>
                </a:srgbClr>
              </a:gs>
            </a:gsLst>
            <a:lin ang="16200000" scaled="1"/>
            <a:tileRect/>
          </a:gradFill>
          <a:ln>
            <a:no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prstClr val="white"/>
                </a:solidFill>
              </a:rPr>
              <a:t> 96 €</a:t>
            </a:r>
          </a:p>
          <a:p>
            <a:pPr algn="ctr"/>
            <a:r>
              <a:rPr lang="de-DE" sz="1600" dirty="0">
                <a:solidFill>
                  <a:prstClr val="white"/>
                </a:solidFill>
              </a:rPr>
              <a:t/>
            </a:r>
            <a:br>
              <a:rPr lang="de-DE" sz="1600" dirty="0">
                <a:solidFill>
                  <a:prstClr val="white"/>
                </a:solidFill>
              </a:rPr>
            </a:br>
            <a:endParaRPr lang="de-DE" sz="1600" dirty="0">
              <a:solidFill>
                <a:prstClr val="white"/>
              </a:solidFill>
            </a:endParaRPr>
          </a:p>
        </p:txBody>
      </p:sp>
      <p:sp>
        <p:nvSpPr>
          <p:cNvPr id="22" name="Rechteck 21"/>
          <p:cNvSpPr/>
          <p:nvPr/>
        </p:nvSpPr>
        <p:spPr>
          <a:xfrm>
            <a:off x="2598129" y="2939321"/>
            <a:ext cx="1245984" cy="2486027"/>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a:solidFill>
                  <a:prstClr val="white"/>
                </a:solidFill>
              </a:rPr>
              <a:t>100 €</a:t>
            </a:r>
          </a:p>
          <a:p>
            <a:pPr algn="ctr"/>
            <a:endParaRPr lang="de-DE" sz="1600" dirty="0">
              <a:solidFill>
                <a:prstClr val="white"/>
              </a:solidFill>
            </a:endParaRPr>
          </a:p>
          <a:p>
            <a:pPr algn="ctr"/>
            <a:endParaRPr lang="de-DE" sz="1600" dirty="0">
              <a:solidFill>
                <a:prstClr val="white"/>
              </a:solidFill>
            </a:endParaRPr>
          </a:p>
        </p:txBody>
      </p:sp>
      <p:sp>
        <p:nvSpPr>
          <p:cNvPr id="23" name="Rechteck 22"/>
          <p:cNvSpPr/>
          <p:nvPr/>
        </p:nvSpPr>
        <p:spPr>
          <a:xfrm>
            <a:off x="5581416" y="5167562"/>
            <a:ext cx="1245984" cy="257785"/>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a:solidFill>
                  <a:prstClr val="white"/>
                </a:solidFill>
              </a:rPr>
              <a:t>4 €</a:t>
            </a:r>
            <a:endParaRPr lang="de-DE" sz="12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5" name="Abgerundetes Rechteck 4"/>
          <p:cNvSpPr/>
          <p:nvPr/>
        </p:nvSpPr>
        <p:spPr>
          <a:xfrm>
            <a:off x="6017587" y="2166666"/>
            <a:ext cx="3108126" cy="1130533"/>
          </a:xfrm>
          <a:prstGeom prst="roundRect">
            <a:avLst/>
          </a:prstGeom>
          <a:noFill/>
          <a:ln w="38100">
            <a:solidFill>
              <a:srgbClr val="79151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000" b="1" dirty="0">
                <a:solidFill>
                  <a:schemeClr val="tx1">
                    <a:lumMod val="65000"/>
                    <a:lumOff val="35000"/>
                  </a:schemeClr>
                </a:solidFill>
              </a:rPr>
              <a:t>Mit jeder </a:t>
            </a:r>
            <a:r>
              <a:rPr lang="de-DE" sz="2000" b="1" dirty="0" smtClean="0">
                <a:solidFill>
                  <a:schemeClr val="tx1">
                    <a:lumMod val="65000"/>
                    <a:lumOff val="35000"/>
                  </a:schemeClr>
                </a:solidFill>
              </a:rPr>
              <a:t>Strompreis-</a:t>
            </a:r>
            <a:br>
              <a:rPr lang="de-DE" sz="2000" b="1" dirty="0" smtClean="0">
                <a:solidFill>
                  <a:schemeClr val="tx1">
                    <a:lumMod val="65000"/>
                    <a:lumOff val="35000"/>
                  </a:schemeClr>
                </a:solidFill>
              </a:rPr>
            </a:br>
            <a:r>
              <a:rPr lang="de-DE" sz="2000" b="1" dirty="0" err="1" smtClean="0">
                <a:solidFill>
                  <a:schemeClr val="tx1">
                    <a:lumMod val="65000"/>
                    <a:lumOff val="35000"/>
                  </a:schemeClr>
                </a:solidFill>
              </a:rPr>
              <a:t>erhöhung</a:t>
            </a:r>
            <a:r>
              <a:rPr lang="de-DE" sz="2000" b="1" dirty="0" smtClean="0">
                <a:solidFill>
                  <a:schemeClr val="tx1">
                    <a:lumMod val="65000"/>
                    <a:lumOff val="35000"/>
                  </a:schemeClr>
                </a:solidFill>
              </a:rPr>
              <a:t> am Markt steigt der </a:t>
            </a:r>
            <a:r>
              <a:rPr lang="de-DE" sz="2000" b="1" dirty="0">
                <a:solidFill>
                  <a:schemeClr val="tx1">
                    <a:lumMod val="65000"/>
                    <a:lumOff val="35000"/>
                  </a:schemeClr>
                </a:solidFill>
              </a:rPr>
              <a:t>Vorteil</a:t>
            </a:r>
          </a:p>
        </p:txBody>
      </p:sp>
      <p:sp>
        <p:nvSpPr>
          <p:cNvPr id="17" name="Rechteck 16"/>
          <p:cNvSpPr/>
          <p:nvPr/>
        </p:nvSpPr>
        <p:spPr>
          <a:xfrm>
            <a:off x="7072985" y="4838700"/>
            <a:ext cx="1245984" cy="586647"/>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smtClean="0">
                <a:solidFill>
                  <a:prstClr val="white"/>
                </a:solidFill>
              </a:rPr>
              <a:t>20 </a:t>
            </a:r>
            <a:r>
              <a:rPr lang="de-DE" sz="1600" dirty="0">
                <a:solidFill>
                  <a:prstClr val="white"/>
                </a:solidFill>
              </a:rPr>
              <a:t>€</a:t>
            </a:r>
            <a:endParaRPr lang="de-DE" sz="12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18" name="Rechteck 17"/>
          <p:cNvSpPr/>
          <p:nvPr/>
        </p:nvSpPr>
        <p:spPr>
          <a:xfrm>
            <a:off x="7015645" y="5524724"/>
            <a:ext cx="1360663" cy="276999"/>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Vorteil 5. Jahr</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1" name="Rechteck 20"/>
          <p:cNvSpPr/>
          <p:nvPr/>
        </p:nvSpPr>
        <p:spPr>
          <a:xfrm>
            <a:off x="8565234" y="4521200"/>
            <a:ext cx="1245984" cy="904147"/>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smtClean="0">
                <a:solidFill>
                  <a:prstClr val="white"/>
                </a:solidFill>
              </a:rPr>
              <a:t>38 </a:t>
            </a:r>
            <a:r>
              <a:rPr lang="de-DE" sz="1600" dirty="0">
                <a:solidFill>
                  <a:prstClr val="white"/>
                </a:solidFill>
              </a:rPr>
              <a:t>€</a:t>
            </a:r>
            <a:endParaRPr lang="de-DE" sz="12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24" name="Rechteck 23"/>
          <p:cNvSpPr/>
          <p:nvPr/>
        </p:nvSpPr>
        <p:spPr>
          <a:xfrm>
            <a:off x="8564553" y="5524724"/>
            <a:ext cx="1360663" cy="276999"/>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Vorteil 10. Jahr</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5" name="Rechteck 24"/>
          <p:cNvSpPr/>
          <p:nvPr/>
        </p:nvSpPr>
        <p:spPr>
          <a:xfrm>
            <a:off x="10056123" y="3606800"/>
            <a:ext cx="1245984" cy="1818547"/>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600" dirty="0" smtClean="0">
                <a:solidFill>
                  <a:prstClr val="white"/>
                </a:solidFill>
              </a:rPr>
              <a:t>84 </a:t>
            </a:r>
            <a:r>
              <a:rPr lang="de-DE" sz="1600" dirty="0">
                <a:solidFill>
                  <a:prstClr val="white"/>
                </a:solidFill>
              </a:rPr>
              <a:t>€</a:t>
            </a:r>
            <a:endParaRPr lang="de-DE" sz="12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27" name="Rechteck 26"/>
          <p:cNvSpPr/>
          <p:nvPr/>
        </p:nvSpPr>
        <p:spPr>
          <a:xfrm>
            <a:off x="9998783" y="5524724"/>
            <a:ext cx="1360663" cy="276999"/>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Vorteil 20. Jahr</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8" name="Textfeld 27"/>
          <p:cNvSpPr txBox="1"/>
          <p:nvPr/>
        </p:nvSpPr>
        <p:spPr>
          <a:xfrm>
            <a:off x="830263" y="6292414"/>
            <a:ext cx="4469493" cy="200055"/>
          </a:xfrm>
          <a:prstGeom prst="rect">
            <a:avLst/>
          </a:prstGeom>
          <a:noFill/>
        </p:spPr>
        <p:txBody>
          <a:bodyPr wrap="none" rtlCol="0">
            <a:spAutoFit/>
          </a:bodyPr>
          <a:lstStyle/>
          <a:p>
            <a:r>
              <a:rPr lang="de-DE" sz="700" dirty="0">
                <a:solidFill>
                  <a:prstClr val="black"/>
                </a:solidFill>
              </a:rPr>
              <a:t>Annahme: Kredit mit 2% Zinssatz und 20 Jahren Laufzeit</a:t>
            </a:r>
            <a:r>
              <a:rPr lang="de-DE" sz="700" dirty="0" smtClean="0">
                <a:solidFill>
                  <a:prstClr val="black"/>
                </a:solidFill>
              </a:rPr>
              <a:t>. 3% jährliche Strompreissteigerung angenommen. </a:t>
            </a:r>
            <a:endParaRPr lang="de-DE" sz="700" dirty="0">
              <a:solidFill>
                <a:prstClr val="black"/>
              </a:solidFill>
            </a:endParaRPr>
          </a:p>
        </p:txBody>
      </p:sp>
      <p:sp>
        <p:nvSpPr>
          <p:cNvPr id="30" name="Titel 2"/>
          <p:cNvSpPr txBox="1">
            <a:spLocks/>
          </p:cNvSpPr>
          <p:nvPr/>
        </p:nvSpPr>
        <p:spPr>
          <a:xfrm>
            <a:off x="838200" y="447350"/>
            <a:ext cx="8035977" cy="447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724220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animBg="1"/>
      <p:bldP spid="26" grpId="0"/>
      <p:bldP spid="31" grpId="0"/>
      <p:bldP spid="20" grpId="0" animBg="1"/>
      <p:bldP spid="22" grpId="0" animBg="1"/>
      <p:bldP spid="23" grpId="0" animBg="1"/>
      <p:bldP spid="5" grpId="0" animBg="1"/>
      <p:bldP spid="17" grpId="0" animBg="1"/>
      <p:bldP spid="18" grpId="0"/>
      <p:bldP spid="21" grpId="0" animBg="1"/>
      <p:bldP spid="24" grpId="0"/>
      <p:bldP spid="25"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2"/>
          </p:nvPr>
        </p:nvSpPr>
        <p:spPr/>
        <p:txBody>
          <a:bodyPr/>
          <a:lstStyle/>
          <a:p>
            <a:r>
              <a:rPr lang="de-DE" sz="600" dirty="0" smtClean="0"/>
              <a:t>Dokumentenkennung: </a:t>
            </a:r>
            <a:r>
              <a:rPr lang="de-DE" dirty="0" smtClean="0"/>
              <a:t>CD130-012.10</a:t>
            </a:r>
            <a:r>
              <a:rPr lang="de-DE" sz="600" dirty="0" smtClean="0"/>
              <a:t>.</a:t>
            </a:r>
            <a:endParaRPr lang="de-DE" sz="600" dirty="0"/>
          </a:p>
        </p:txBody>
      </p:sp>
      <p:sp>
        <p:nvSpPr>
          <p:cNvPr id="11" name="Untertitel 2"/>
          <p:cNvSpPr>
            <a:spLocks noGrp="1"/>
          </p:cNvSpPr>
          <p:nvPr>
            <p:ph type="subTitle" idx="1"/>
          </p:nvPr>
        </p:nvSpPr>
        <p:spPr>
          <a:xfrm>
            <a:off x="838199" y="1738860"/>
            <a:ext cx="10515599" cy="614596"/>
          </a:xfrm>
        </p:spPr>
        <p:txBody>
          <a:bodyPr/>
          <a:lstStyle/>
          <a:p>
            <a:pPr algn="l"/>
            <a:r>
              <a:rPr lang="de-DE" dirty="0" smtClean="0">
                <a:solidFill>
                  <a:srgbClr val="595959"/>
                </a:solidFill>
              </a:rPr>
              <a:t>Stromspeicher </a:t>
            </a:r>
            <a:r>
              <a:rPr lang="de-DE" dirty="0" err="1" smtClean="0">
                <a:solidFill>
                  <a:srgbClr val="595959"/>
                </a:solidFill>
              </a:rPr>
              <a:t>SENEC.Home</a:t>
            </a:r>
            <a:endParaRPr lang="de-DE" dirty="0">
              <a:solidFill>
                <a:srgbClr val="595959"/>
              </a:solidFill>
            </a:endParaRPr>
          </a:p>
        </p:txBody>
      </p:sp>
      <p:sp>
        <p:nvSpPr>
          <p:cNvPr id="12" name="Textplatzhalter 4"/>
          <p:cNvSpPr>
            <a:spLocks noGrp="1"/>
          </p:cNvSpPr>
          <p:nvPr>
            <p:ph type="body" sz="quarter" idx="4294967295"/>
          </p:nvPr>
        </p:nvSpPr>
        <p:spPr>
          <a:xfrm>
            <a:off x="838199" y="2420074"/>
            <a:ext cx="7647352" cy="3403132"/>
          </a:xfrm>
          <a:prstGeom prst="rect">
            <a:avLst/>
          </a:prstGeom>
        </p:spPr>
        <p:txBody>
          <a:bodyPr>
            <a:normAutofit fontScale="92500" lnSpcReduction="20000"/>
          </a:bodyPr>
          <a:lstStyle/>
          <a:p>
            <a:pPr marL="285750" indent="-285750">
              <a:lnSpc>
                <a:spcPct val="150000"/>
              </a:lnSpc>
              <a:buSzPct val="120000"/>
              <a:buBlip>
                <a:blip r:embed="rId2"/>
              </a:buBlip>
            </a:pPr>
            <a:r>
              <a:rPr lang="de-DE" sz="1900" dirty="0" smtClean="0">
                <a:solidFill>
                  <a:srgbClr val="595959"/>
                </a:solidFill>
              </a:rPr>
              <a:t>Langzeiterprobte, intelligente „Strom-Leitzentrale“</a:t>
            </a:r>
          </a:p>
          <a:p>
            <a:pPr marL="285750" indent="-285750">
              <a:lnSpc>
                <a:spcPct val="150000"/>
              </a:lnSpc>
              <a:buSzPct val="120000"/>
              <a:buBlip>
                <a:blip r:embed="rId2"/>
              </a:buBlip>
            </a:pPr>
            <a:r>
              <a:rPr lang="de-DE" sz="1900" dirty="0" smtClean="0">
                <a:solidFill>
                  <a:srgbClr val="595959"/>
                </a:solidFill>
              </a:rPr>
              <a:t>„Made in Germany“ mit höchster Elektronik-Qualität (ISO/TS 16949)</a:t>
            </a:r>
          </a:p>
          <a:p>
            <a:pPr marL="285750" indent="-285750">
              <a:lnSpc>
                <a:spcPct val="150000"/>
              </a:lnSpc>
              <a:buSzPct val="120000"/>
              <a:buBlip>
                <a:blip r:embed="rId2"/>
              </a:buBlip>
            </a:pPr>
            <a:r>
              <a:rPr lang="de-DE" sz="1900" dirty="0" smtClean="0">
                <a:solidFill>
                  <a:srgbClr val="595959"/>
                </a:solidFill>
              </a:rPr>
              <a:t>Integrierte, hochwertige Lithium-Ionen Akkus von PANASONIC</a:t>
            </a:r>
          </a:p>
          <a:p>
            <a:pPr marL="285750" indent="-285750">
              <a:lnSpc>
                <a:spcPct val="150000"/>
              </a:lnSpc>
              <a:buSzPct val="120000"/>
              <a:buBlip>
                <a:blip r:embed="rId2"/>
              </a:buBlip>
            </a:pPr>
            <a:r>
              <a:rPr lang="de-DE" sz="1900" dirty="0" smtClean="0">
                <a:solidFill>
                  <a:srgbClr val="595959"/>
                </a:solidFill>
              </a:rPr>
              <a:t>Erwartete Akku-Lebensdauer: bis zu max. 20 Jahre</a:t>
            </a:r>
          </a:p>
          <a:p>
            <a:pPr marL="285750" indent="-285750">
              <a:lnSpc>
                <a:spcPct val="150000"/>
              </a:lnSpc>
              <a:buSzPct val="120000"/>
              <a:buBlip>
                <a:blip r:embed="rId2"/>
              </a:buBlip>
            </a:pPr>
            <a:r>
              <a:rPr lang="de-DE" sz="1900" dirty="0" smtClean="0">
                <a:solidFill>
                  <a:srgbClr val="595959"/>
                </a:solidFill>
              </a:rPr>
              <a:t>Günstige Festpreise für späteren Ersatz von Akku und Wechselrichter </a:t>
            </a:r>
            <a:endParaRPr lang="de-DE" sz="1900" dirty="0">
              <a:solidFill>
                <a:srgbClr val="595959"/>
              </a:solidFill>
            </a:endParaRPr>
          </a:p>
          <a:p>
            <a:pPr marL="285750" indent="-285750">
              <a:lnSpc>
                <a:spcPct val="150000"/>
              </a:lnSpc>
              <a:buSzPct val="120000"/>
              <a:buBlip>
                <a:blip r:embed="rId2"/>
              </a:buBlip>
            </a:pPr>
            <a:r>
              <a:rPr lang="de-DE" sz="1900" dirty="0" smtClean="0">
                <a:solidFill>
                  <a:srgbClr val="595959"/>
                </a:solidFill>
              </a:rPr>
              <a:t>Bis zu 14 </a:t>
            </a:r>
            <a:r>
              <a:rPr lang="de-DE" sz="1900" dirty="0">
                <a:solidFill>
                  <a:srgbClr val="595959"/>
                </a:solidFill>
              </a:rPr>
              <a:t>Jahre Hersteller-Garantie </a:t>
            </a:r>
          </a:p>
          <a:p>
            <a:pPr marL="285750" indent="-285750">
              <a:lnSpc>
                <a:spcPct val="150000"/>
              </a:lnSpc>
              <a:buSzPct val="120000"/>
              <a:buBlip>
                <a:blip r:embed="rId2"/>
              </a:buBlip>
            </a:pPr>
            <a:r>
              <a:rPr lang="de-DE" sz="1900" dirty="0" smtClean="0">
                <a:solidFill>
                  <a:srgbClr val="595959"/>
                </a:solidFill>
              </a:rPr>
              <a:t>Notstrombetrieb möglich</a:t>
            </a:r>
          </a:p>
        </p:txBody>
      </p:sp>
      <p:grpSp>
        <p:nvGrpSpPr>
          <p:cNvPr id="7" name="Gruppieren 7"/>
          <p:cNvGrpSpPr/>
          <p:nvPr/>
        </p:nvGrpSpPr>
        <p:grpSpPr>
          <a:xfrm>
            <a:off x="8481701" y="1452430"/>
            <a:ext cx="3544686" cy="4671954"/>
            <a:chOff x="6811201" y="1531087"/>
            <a:chExt cx="3544686" cy="4671954"/>
          </a:xfrm>
        </p:grpSpPr>
        <p:grpSp>
          <p:nvGrpSpPr>
            <p:cNvPr id="8" name="Gruppieren 5"/>
            <p:cNvGrpSpPr/>
            <p:nvPr/>
          </p:nvGrpSpPr>
          <p:grpSpPr>
            <a:xfrm>
              <a:off x="6811201" y="1531087"/>
              <a:ext cx="3544686" cy="4590025"/>
              <a:chOff x="6811201" y="1531087"/>
              <a:chExt cx="3544686" cy="4590025"/>
            </a:xfrm>
          </p:grpSpPr>
          <p:grpSp>
            <p:nvGrpSpPr>
              <p:cNvPr id="10" name="Gruppieren 3"/>
              <p:cNvGrpSpPr/>
              <p:nvPr/>
            </p:nvGrpSpPr>
            <p:grpSpPr>
              <a:xfrm>
                <a:off x="6811201" y="1531087"/>
                <a:ext cx="3544686" cy="4590025"/>
                <a:chOff x="6811201" y="1531087"/>
                <a:chExt cx="3544686" cy="4590025"/>
              </a:xfrm>
            </p:grpSpPr>
            <p:pic>
              <p:nvPicPr>
                <p:cNvPr id="15" name="Bildplatzhalter 7"/>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32600" y="1531087"/>
                  <a:ext cx="3123287" cy="4590025"/>
                </a:xfrm>
                <a:prstGeom prst="rect">
                  <a:avLst/>
                </a:prstGeom>
              </p:spPr>
            </p:pic>
            <p:grpSp>
              <p:nvGrpSpPr>
                <p:cNvPr id="16" name="Gruppieren 1"/>
                <p:cNvGrpSpPr/>
                <p:nvPr/>
              </p:nvGrpSpPr>
              <p:grpSpPr>
                <a:xfrm>
                  <a:off x="6811201" y="1879443"/>
                  <a:ext cx="2769679" cy="4163483"/>
                  <a:chOff x="6461417" y="1353637"/>
                  <a:chExt cx="3119463" cy="4689290"/>
                </a:xfrm>
              </p:grpSpPr>
              <p:cxnSp>
                <p:nvCxnSpPr>
                  <p:cNvPr id="17" name="Gerade Verbindung mit Pfeil 16"/>
                  <p:cNvCxnSpPr/>
                  <p:nvPr/>
                </p:nvCxnSpPr>
                <p:spPr>
                  <a:xfrm>
                    <a:off x="6832939" y="1353637"/>
                    <a:ext cx="1" cy="3868603"/>
                  </a:xfrm>
                  <a:prstGeom prst="straightConnector1">
                    <a:avLst/>
                  </a:prstGeom>
                  <a:ln w="9525">
                    <a:solidFill>
                      <a:schemeClr val="bg2">
                        <a:lumMod val="50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Gerader Verbinder 8"/>
                  <p:cNvCxnSpPr/>
                  <p:nvPr/>
                </p:nvCxnSpPr>
                <p:spPr>
                  <a:xfrm>
                    <a:off x="6843100" y="1363797"/>
                    <a:ext cx="531942"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4"/>
                  <p:cNvCxnSpPr/>
                  <p:nvPr/>
                </p:nvCxnSpPr>
                <p:spPr>
                  <a:xfrm>
                    <a:off x="6832940" y="5222240"/>
                    <a:ext cx="385441"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7"/>
                  <p:cNvCxnSpPr/>
                  <p:nvPr/>
                </p:nvCxnSpPr>
                <p:spPr>
                  <a:xfrm flipV="1">
                    <a:off x="6832939" y="5221184"/>
                    <a:ext cx="383649" cy="238969"/>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1" name="Gerader Verbinder 19"/>
                  <p:cNvCxnSpPr/>
                  <p:nvPr/>
                </p:nvCxnSpPr>
                <p:spPr>
                  <a:xfrm flipV="1">
                    <a:off x="8106878" y="5792772"/>
                    <a:ext cx="383649" cy="238969"/>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6842056" y="5460153"/>
                    <a:ext cx="1264821" cy="582774"/>
                  </a:xfrm>
                  <a:prstGeom prst="straightConnector1">
                    <a:avLst/>
                  </a:prstGeom>
                  <a:ln w="9525">
                    <a:solidFill>
                      <a:srgbClr val="595959"/>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3" name="Gerader Verbinder 25"/>
                  <p:cNvCxnSpPr/>
                  <p:nvPr/>
                </p:nvCxnSpPr>
                <p:spPr>
                  <a:xfrm>
                    <a:off x="8490528" y="5780749"/>
                    <a:ext cx="344373" cy="238968"/>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4" name="Gerader Verbinder 30"/>
                  <p:cNvCxnSpPr/>
                  <p:nvPr/>
                </p:nvCxnSpPr>
                <p:spPr>
                  <a:xfrm>
                    <a:off x="9207890" y="5460153"/>
                    <a:ext cx="372990" cy="219287"/>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V="1">
                    <a:off x="8834901" y="5679440"/>
                    <a:ext cx="745979" cy="340277"/>
                  </a:xfrm>
                  <a:prstGeom prst="straightConnector1">
                    <a:avLst/>
                  </a:prstGeom>
                  <a:ln w="9525">
                    <a:solidFill>
                      <a:srgbClr val="595959"/>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6461417" y="2470184"/>
                    <a:ext cx="485304" cy="1360459"/>
                  </a:xfrm>
                  <a:prstGeom prst="rect">
                    <a:avLst/>
                  </a:prstGeom>
                  <a:noFill/>
                </p:spPr>
                <p:txBody>
                  <a:bodyPr vert="vert270" wrap="square" rtlCol="0">
                    <a:spAutoFit/>
                  </a:bodyPr>
                  <a:lstStyle/>
                  <a:p>
                    <a:r>
                      <a:rPr lang="de-DE" sz="1600" dirty="0" smtClean="0">
                        <a:solidFill>
                          <a:schemeClr val="bg2">
                            <a:lumMod val="50000"/>
                          </a:schemeClr>
                        </a:solidFill>
                        <a:latin typeface="Helvetica" charset="0"/>
                        <a:ea typeface="Helvetica" charset="0"/>
                        <a:cs typeface="Helvetica" charset="0"/>
                      </a:rPr>
                      <a:t>1.125 mm</a:t>
                    </a:r>
                    <a:endParaRPr lang="de-DE" sz="1600" dirty="0">
                      <a:solidFill>
                        <a:schemeClr val="bg2">
                          <a:lumMod val="50000"/>
                        </a:schemeClr>
                      </a:solidFill>
                      <a:latin typeface="Helvetica" charset="0"/>
                      <a:ea typeface="Helvetica" charset="0"/>
                      <a:cs typeface="Helvetica" charset="0"/>
                    </a:endParaRPr>
                  </a:p>
                </p:txBody>
              </p:sp>
            </p:grpSp>
          </p:grpSp>
          <p:sp>
            <p:nvSpPr>
              <p:cNvPr id="13" name="Textfeld 12"/>
              <p:cNvSpPr txBox="1"/>
              <p:nvPr/>
            </p:nvSpPr>
            <p:spPr>
              <a:xfrm rot="6882434">
                <a:off x="7251537" y="5464842"/>
                <a:ext cx="430887" cy="870779"/>
              </a:xfrm>
              <a:prstGeom prst="rect">
                <a:avLst/>
              </a:prstGeom>
              <a:noFill/>
            </p:spPr>
            <p:txBody>
              <a:bodyPr vert="vert270" wrap="square" rtlCol="0">
                <a:spAutoFit/>
              </a:bodyPr>
              <a:lstStyle/>
              <a:p>
                <a:r>
                  <a:rPr lang="de-DE" sz="1600" dirty="0" smtClean="0">
                    <a:solidFill>
                      <a:schemeClr val="bg2">
                        <a:lumMod val="50000"/>
                      </a:schemeClr>
                    </a:solidFill>
                    <a:latin typeface="Helvetica" charset="0"/>
                    <a:ea typeface="Helvetica" charset="0"/>
                    <a:cs typeface="Helvetica" charset="0"/>
                  </a:rPr>
                  <a:t>535 mm</a:t>
                </a:r>
                <a:endParaRPr lang="de-DE" sz="1600" dirty="0">
                  <a:solidFill>
                    <a:schemeClr val="bg2">
                      <a:lumMod val="50000"/>
                    </a:schemeClr>
                  </a:solidFill>
                  <a:latin typeface="Helvetica" charset="0"/>
                  <a:ea typeface="Helvetica" charset="0"/>
                  <a:cs typeface="Helvetica" charset="0"/>
                </a:endParaRPr>
              </a:p>
            </p:txBody>
          </p:sp>
        </p:grpSp>
        <p:sp>
          <p:nvSpPr>
            <p:cNvPr id="9" name="Textfeld 8"/>
            <p:cNvSpPr txBox="1"/>
            <p:nvPr/>
          </p:nvSpPr>
          <p:spPr>
            <a:xfrm rot="3767120">
              <a:off x="9118412" y="5546844"/>
              <a:ext cx="430887" cy="881508"/>
            </a:xfrm>
            <a:prstGeom prst="rect">
              <a:avLst/>
            </a:prstGeom>
            <a:noFill/>
          </p:spPr>
          <p:txBody>
            <a:bodyPr vert="vert270" wrap="square" rtlCol="0">
              <a:spAutoFit/>
            </a:bodyPr>
            <a:lstStyle/>
            <a:p>
              <a:r>
                <a:rPr lang="de-DE" sz="1600" dirty="0" smtClean="0">
                  <a:solidFill>
                    <a:schemeClr val="bg2">
                      <a:lumMod val="50000"/>
                    </a:schemeClr>
                  </a:solidFill>
                  <a:latin typeface="Helvetica" charset="0"/>
                  <a:ea typeface="Helvetica" charset="0"/>
                  <a:cs typeface="Helvetica" charset="0"/>
                </a:rPr>
                <a:t>406 mm</a:t>
              </a:r>
              <a:endParaRPr lang="de-DE" sz="1600" dirty="0">
                <a:solidFill>
                  <a:schemeClr val="bg2">
                    <a:lumMod val="50000"/>
                  </a:schemeClr>
                </a:solidFill>
                <a:latin typeface="Helvetica" charset="0"/>
                <a:ea typeface="Helvetica" charset="0"/>
                <a:cs typeface="Helvetica" charset="0"/>
              </a:endParaRPr>
            </a:p>
          </p:txBody>
        </p:sp>
      </p:grpSp>
      <p:sp>
        <p:nvSpPr>
          <p:cNvPr id="28" name="Titel 2"/>
          <p:cNvSpPr>
            <a:spLocks noGrp="1"/>
          </p:cNvSpPr>
          <p:nvPr>
            <p:ph type="title"/>
          </p:nvPr>
        </p:nvSpPr>
        <p:spPr>
          <a:xfrm>
            <a:off x="838200" y="447350"/>
            <a:ext cx="8035977" cy="447674"/>
          </a:xfrm>
        </p:spPr>
        <p:txBody>
          <a:bodyPr>
            <a:noAutofit/>
          </a:body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62992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8" name="Titel 2"/>
          <p:cNvSpPr txBox="1">
            <a:spLocks/>
          </p:cNvSpPr>
          <p:nvPr/>
        </p:nvSpPr>
        <p:spPr>
          <a:xfrm>
            <a:off x="838200" y="447350"/>
            <a:ext cx="8035977" cy="4476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bg1"/>
                </a:solidFill>
                <a:effectLst>
                  <a:outerShdw blurRad="50800" dist="38100" dir="2700000" algn="tl" rotWithShape="0">
                    <a:srgbClr val="800000">
                      <a:alpha val="40000"/>
                    </a:srgbClr>
                  </a:outerShdw>
                </a:effectLst>
                <a:latin typeface="Exo Extra Bold"/>
                <a:ea typeface="Exo" charset="0"/>
                <a:cs typeface="Exo" charset="0"/>
              </a:defRPr>
            </a:lvl1pPr>
          </a:lstStyle>
          <a:p>
            <a:r>
              <a:rPr lang="de-DE" b="1" dirty="0" smtClean="0">
                <a:solidFill>
                  <a:schemeClr val="tx1">
                    <a:lumMod val="65000"/>
                    <a:lumOff val="35000"/>
                  </a:schemeClr>
                </a:solidFill>
                <a:effectLst/>
                <a:latin typeface="Exo" charset="0"/>
              </a:rPr>
              <a:t>Kostenloses Portal</a:t>
            </a:r>
            <a:endParaRPr lang="de-DE" b="1" dirty="0">
              <a:solidFill>
                <a:schemeClr val="tx1">
                  <a:lumMod val="65000"/>
                  <a:lumOff val="35000"/>
                </a:schemeClr>
              </a:solidFill>
              <a:effectLst/>
              <a:latin typeface="Exo" charset="0"/>
            </a:endParaRPr>
          </a:p>
        </p:txBody>
      </p:sp>
      <p:sp>
        <p:nvSpPr>
          <p:cNvPr id="13" name="Untertitel 1"/>
          <p:cNvSpPr>
            <a:spLocks noGrp="1"/>
          </p:cNvSpPr>
          <p:nvPr>
            <p:ph type="subTitle" idx="1"/>
          </p:nvPr>
        </p:nvSpPr>
        <p:spPr>
          <a:xfrm>
            <a:off x="206477" y="1441590"/>
            <a:ext cx="11061291" cy="614596"/>
          </a:xfrm>
        </p:spPr>
        <p:txBody>
          <a:bodyPr/>
          <a:lstStyle/>
          <a:p>
            <a:pPr algn="l"/>
            <a:endParaRPr lang="de-DE" dirty="0"/>
          </a:p>
          <a:p>
            <a:pPr algn="l"/>
            <a:endParaRPr lang="de-DE" dirty="0"/>
          </a:p>
        </p:txBody>
      </p:sp>
      <p:sp>
        <p:nvSpPr>
          <p:cNvPr id="16" name="Untertitel 1"/>
          <p:cNvSpPr txBox="1">
            <a:spLocks/>
          </p:cNvSpPr>
          <p:nvPr/>
        </p:nvSpPr>
        <p:spPr>
          <a:xfrm>
            <a:off x="838200" y="1297325"/>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2000" dirty="0"/>
              <a:t>A</a:t>
            </a:r>
            <a:r>
              <a:rPr lang="de-DE" sz="2000" dirty="0" smtClean="0"/>
              <a:t>lle Ströme online bequem und einfach im Blick</a:t>
            </a:r>
          </a:p>
        </p:txBody>
      </p:sp>
      <p:pic>
        <p:nvPicPr>
          <p:cNvPr id="9" name="Bild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9222" y="1827970"/>
            <a:ext cx="4953406" cy="3594635"/>
          </a:xfrm>
          <a:prstGeom prst="rect">
            <a:avLst/>
          </a:prstGeom>
          <a:effectLst>
            <a:outerShdw blurRad="50800" dist="38100" dir="2700000" algn="tl" rotWithShape="0">
              <a:prstClr val="black">
                <a:alpha val="40000"/>
              </a:prstClr>
            </a:outerShdw>
          </a:effectLst>
        </p:spPr>
      </p:pic>
      <p:pic>
        <p:nvPicPr>
          <p:cNvPr id="10" name="Bild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5392" y="1827970"/>
            <a:ext cx="4711799" cy="3594636"/>
          </a:xfrm>
          <a:prstGeom prst="rect">
            <a:avLst/>
          </a:prstGeom>
          <a:effectLst>
            <a:outerShdw blurRad="50800" dist="38100" dir="2700000" algn="tl" rotWithShape="0">
              <a:prstClr val="black">
                <a:alpha val="40000"/>
              </a:prstClr>
            </a:outerShdw>
          </a:effectLst>
        </p:spPr>
      </p:pic>
      <p:pic>
        <p:nvPicPr>
          <p:cNvPr id="11" name="Bild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6392" y="2200451"/>
            <a:ext cx="5181274" cy="38328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007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Untertitel 1"/>
          <p:cNvSpPr>
            <a:spLocks noGrp="1"/>
          </p:cNvSpPr>
          <p:nvPr>
            <p:ph type="subTitle" idx="1"/>
          </p:nvPr>
        </p:nvSpPr>
        <p:spPr>
          <a:xfrm>
            <a:off x="2668588" y="1684549"/>
            <a:ext cx="7180289" cy="614596"/>
          </a:xfrm>
        </p:spPr>
        <p:txBody>
          <a:bodyPr/>
          <a:lstStyle/>
          <a:p>
            <a:r>
              <a:rPr lang="de-DE" dirty="0" smtClean="0"/>
              <a:t>SENEC – Das Unternehmen aus Leipzig</a:t>
            </a:r>
            <a:endParaRPr lang="de-DE" dirty="0"/>
          </a:p>
        </p:txBody>
      </p:sp>
      <p:pic>
        <p:nvPicPr>
          <p:cNvPr id="33" name="Bild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2195" y="3632335"/>
            <a:ext cx="893762" cy="631850"/>
          </a:xfrm>
          <a:prstGeom prst="rect">
            <a:avLst/>
          </a:prstGeom>
        </p:spPr>
      </p:pic>
      <p:sp>
        <p:nvSpPr>
          <p:cNvPr id="34" name="Textfeld 33"/>
          <p:cNvSpPr txBox="1"/>
          <p:nvPr/>
        </p:nvSpPr>
        <p:spPr>
          <a:xfrm>
            <a:off x="2811967" y="2716914"/>
            <a:ext cx="2798612" cy="646331"/>
          </a:xfrm>
          <a:prstGeom prst="rect">
            <a:avLst/>
          </a:prstGeom>
          <a:noFill/>
        </p:spPr>
        <p:txBody>
          <a:bodyPr wrap="square" rtlCol="0">
            <a:spAutoFit/>
          </a:bodyPr>
          <a:lstStyle/>
          <a:p>
            <a:r>
              <a:rPr lang="de-DE" dirty="0" smtClean="0">
                <a:solidFill>
                  <a:srgbClr val="7F7F7F"/>
                </a:solidFill>
                <a:latin typeface="Helvetica" panose="020B0604020202020204" pitchFamily="34" charset="0"/>
                <a:cs typeface="Arial"/>
              </a:rPr>
              <a:t>105 Mitarbeiter zzgl. externe Fertigung</a:t>
            </a:r>
          </a:p>
        </p:txBody>
      </p:sp>
      <p:sp>
        <p:nvSpPr>
          <p:cNvPr id="35" name="Textfeld 34"/>
          <p:cNvSpPr txBox="1"/>
          <p:nvPr/>
        </p:nvSpPr>
        <p:spPr>
          <a:xfrm>
            <a:off x="7203483" y="2717257"/>
            <a:ext cx="3954929" cy="369332"/>
          </a:xfrm>
          <a:prstGeom prst="rect">
            <a:avLst/>
          </a:prstGeom>
          <a:noFill/>
        </p:spPr>
        <p:txBody>
          <a:bodyPr wrap="none" rtlCol="0">
            <a:spAutoFit/>
          </a:bodyPr>
          <a:lstStyle/>
          <a:p>
            <a:r>
              <a:rPr lang="de-DE" dirty="0" smtClean="0">
                <a:solidFill>
                  <a:srgbClr val="7F7F7F"/>
                </a:solidFill>
                <a:latin typeface="Helvetica" panose="020B0604020202020204" pitchFamily="34" charset="0"/>
                <a:cs typeface="Arial"/>
              </a:rPr>
              <a:t>Stromspeicher-Erfahrung seit 2009 </a:t>
            </a:r>
          </a:p>
        </p:txBody>
      </p:sp>
      <p:sp>
        <p:nvSpPr>
          <p:cNvPr id="36" name="Textfeld 35"/>
          <p:cNvSpPr txBox="1"/>
          <p:nvPr/>
        </p:nvSpPr>
        <p:spPr>
          <a:xfrm>
            <a:off x="2737581" y="4738972"/>
            <a:ext cx="3140603" cy="369332"/>
          </a:xfrm>
          <a:prstGeom prst="rect">
            <a:avLst/>
          </a:prstGeom>
          <a:noFill/>
        </p:spPr>
        <p:txBody>
          <a:bodyPr wrap="none" rtlCol="0">
            <a:spAutoFit/>
          </a:bodyPr>
          <a:lstStyle/>
          <a:p>
            <a:r>
              <a:rPr lang="de-DE" dirty="0" smtClean="0">
                <a:solidFill>
                  <a:srgbClr val="7F7F7F"/>
                </a:solidFill>
                <a:latin typeface="Helvetica" panose="020B0604020202020204" pitchFamily="34" charset="0"/>
                <a:cs typeface="Arial"/>
              </a:rPr>
              <a:t>&gt; 12.000 verkaufte Speicher </a:t>
            </a:r>
          </a:p>
        </p:txBody>
      </p:sp>
      <p:sp>
        <p:nvSpPr>
          <p:cNvPr id="37" name="Textfeld 36"/>
          <p:cNvSpPr txBox="1"/>
          <p:nvPr/>
        </p:nvSpPr>
        <p:spPr>
          <a:xfrm>
            <a:off x="2737581" y="3727943"/>
            <a:ext cx="2403222" cy="646331"/>
          </a:xfrm>
          <a:prstGeom prst="rect">
            <a:avLst/>
          </a:prstGeom>
          <a:noFill/>
        </p:spPr>
        <p:txBody>
          <a:bodyPr wrap="none" rtlCol="0">
            <a:spAutoFit/>
          </a:bodyPr>
          <a:lstStyle/>
          <a:p>
            <a:r>
              <a:rPr lang="de-DE" dirty="0" smtClean="0">
                <a:solidFill>
                  <a:srgbClr val="7F7F7F"/>
                </a:solidFill>
                <a:latin typeface="Helvetica" panose="020B0604020202020204" pitchFamily="34" charset="0"/>
                <a:cs typeface="Arial"/>
              </a:rPr>
              <a:t>Hohe Produktqualität </a:t>
            </a:r>
          </a:p>
          <a:p>
            <a:r>
              <a:rPr lang="de-DE" dirty="0" smtClean="0">
                <a:solidFill>
                  <a:srgbClr val="7F7F7F"/>
                </a:solidFill>
                <a:latin typeface="Helvetica" panose="020B0604020202020204" pitchFamily="34" charset="0"/>
                <a:cs typeface="Arial"/>
              </a:rPr>
              <a:t>„</a:t>
            </a:r>
            <a:r>
              <a:rPr lang="de-DE" dirty="0" err="1" smtClean="0">
                <a:solidFill>
                  <a:srgbClr val="7F7F7F"/>
                </a:solidFill>
                <a:latin typeface="Helvetica" panose="020B0604020202020204" pitchFamily="34" charset="0"/>
                <a:cs typeface="Arial"/>
              </a:rPr>
              <a:t>made</a:t>
            </a:r>
            <a:r>
              <a:rPr lang="de-DE" dirty="0" smtClean="0">
                <a:solidFill>
                  <a:srgbClr val="7F7F7F"/>
                </a:solidFill>
                <a:latin typeface="Helvetica" panose="020B0604020202020204" pitchFamily="34" charset="0"/>
                <a:cs typeface="Arial"/>
              </a:rPr>
              <a:t> in Germany“</a:t>
            </a:r>
          </a:p>
        </p:txBody>
      </p:sp>
      <p:sp>
        <p:nvSpPr>
          <p:cNvPr id="38" name="Textfeld 37"/>
          <p:cNvSpPr txBox="1"/>
          <p:nvPr/>
        </p:nvSpPr>
        <p:spPr>
          <a:xfrm>
            <a:off x="7203483" y="3672525"/>
            <a:ext cx="4294765" cy="369332"/>
          </a:xfrm>
          <a:prstGeom prst="rect">
            <a:avLst/>
          </a:prstGeom>
          <a:noFill/>
        </p:spPr>
        <p:txBody>
          <a:bodyPr wrap="none" rtlCol="0">
            <a:spAutoFit/>
          </a:bodyPr>
          <a:lstStyle/>
          <a:p>
            <a:r>
              <a:rPr lang="de-DE" dirty="0" smtClean="0">
                <a:solidFill>
                  <a:srgbClr val="7F7F7F"/>
                </a:solidFill>
                <a:latin typeface="Helvetica" panose="020B0604020202020204" pitchFamily="34" charset="0"/>
                <a:cs typeface="Arial"/>
              </a:rPr>
              <a:t>&gt; 300 zertifizierte SENEC-Fachbetriebe </a:t>
            </a:r>
          </a:p>
        </p:txBody>
      </p:sp>
      <p:pic>
        <p:nvPicPr>
          <p:cNvPr id="39" name="Bild 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32997" y="2625195"/>
            <a:ext cx="992900" cy="701936"/>
          </a:xfrm>
          <a:prstGeom prst="rect">
            <a:avLst/>
          </a:prstGeom>
        </p:spPr>
      </p:pic>
      <p:pic>
        <p:nvPicPr>
          <p:cNvPr id="40" name="Bild 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6281" y="3627834"/>
            <a:ext cx="900129" cy="636351"/>
          </a:xfrm>
          <a:prstGeom prst="rect">
            <a:avLst/>
          </a:prstGeom>
        </p:spPr>
      </p:pic>
      <p:sp>
        <p:nvSpPr>
          <p:cNvPr id="41" name="Textfeld 40"/>
          <p:cNvSpPr txBox="1"/>
          <p:nvPr/>
        </p:nvSpPr>
        <p:spPr>
          <a:xfrm>
            <a:off x="7203483" y="4568844"/>
            <a:ext cx="4262705" cy="646331"/>
          </a:xfrm>
          <a:prstGeom prst="rect">
            <a:avLst/>
          </a:prstGeom>
          <a:noFill/>
        </p:spPr>
        <p:txBody>
          <a:bodyPr wrap="none" rtlCol="0">
            <a:spAutoFit/>
          </a:bodyPr>
          <a:lstStyle/>
          <a:p>
            <a:r>
              <a:rPr lang="de-DE" dirty="0" smtClean="0">
                <a:solidFill>
                  <a:srgbClr val="7F7F7F"/>
                </a:solidFill>
                <a:latin typeface="Helvetica" panose="020B0604020202020204" pitchFamily="34" charset="0"/>
                <a:cs typeface="Arial"/>
              </a:rPr>
              <a:t>Stromlieferant und Messstellenbetreiber</a:t>
            </a:r>
          </a:p>
          <a:p>
            <a:r>
              <a:rPr lang="de-DE" dirty="0" smtClean="0">
                <a:solidFill>
                  <a:srgbClr val="7F7F7F"/>
                </a:solidFill>
                <a:latin typeface="Helvetica" panose="020B0604020202020204" pitchFamily="34" charset="0"/>
                <a:cs typeface="Arial"/>
              </a:rPr>
              <a:t>seit 07.2014</a:t>
            </a:r>
          </a:p>
        </p:txBody>
      </p:sp>
      <p:pic>
        <p:nvPicPr>
          <p:cNvPr id="42" name="Bild 2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8524" y="4566483"/>
            <a:ext cx="946514" cy="669143"/>
          </a:xfrm>
          <a:prstGeom prst="rect">
            <a:avLst/>
          </a:prstGeom>
        </p:spPr>
      </p:pic>
      <p:pic>
        <p:nvPicPr>
          <p:cNvPr id="43" name="Bild 3"/>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40571" y="2625195"/>
            <a:ext cx="997010" cy="704842"/>
          </a:xfrm>
          <a:prstGeom prst="rect">
            <a:avLst/>
          </a:prstGeom>
        </p:spPr>
      </p:pic>
      <p:pic>
        <p:nvPicPr>
          <p:cNvPr id="44" name="Bild 1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12541" y="4566483"/>
            <a:ext cx="942928" cy="666609"/>
          </a:xfrm>
          <a:prstGeom prst="rect">
            <a:avLst/>
          </a:prstGeom>
        </p:spPr>
      </p:pic>
      <p:sp>
        <p:nvSpPr>
          <p:cNvPr id="17" name="Titel 2"/>
          <p:cNvSpPr txBox="1">
            <a:spLocks/>
          </p:cNvSpPr>
          <p:nvPr/>
        </p:nvSpPr>
        <p:spPr>
          <a:xfrm>
            <a:off x="838200" y="447350"/>
            <a:ext cx="8035977" cy="4476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bg1"/>
                </a:solidFill>
                <a:effectLst>
                  <a:outerShdw blurRad="50800" dist="38100" dir="2700000" algn="tl" rotWithShape="0">
                    <a:srgbClr val="800000">
                      <a:alpha val="40000"/>
                    </a:srgbClr>
                  </a:outerShdw>
                </a:effectLst>
                <a:latin typeface="Exo Extra Bold"/>
                <a:ea typeface="Exo" charset="0"/>
                <a:cs typeface="Exo" charset="0"/>
              </a:defRPr>
            </a:lvl1pPr>
          </a:lstStyle>
          <a:p>
            <a:r>
              <a:rPr lang="de-DE" b="1" dirty="0" smtClean="0">
                <a:solidFill>
                  <a:schemeClr val="tx1">
                    <a:lumMod val="65000"/>
                    <a:lumOff val="35000"/>
                  </a:schemeClr>
                </a:solidFill>
                <a:effectLst/>
                <a:latin typeface="Exo" charset="0"/>
              </a:rPr>
              <a:t>Der Speichersystem-Hersteller</a:t>
            </a:r>
            <a:endParaRPr lang="de-DE" b="1" dirty="0">
              <a:solidFill>
                <a:schemeClr val="tx1">
                  <a:lumMod val="65000"/>
                  <a:lumOff val="35000"/>
                </a:schemeClr>
              </a:solidFill>
              <a:effectLst/>
              <a:latin typeface="Exo" charset="0"/>
            </a:endParaRPr>
          </a:p>
        </p:txBody>
      </p:sp>
    </p:spTree>
    <p:extLst>
      <p:ext uri="{BB962C8B-B14F-4D97-AF65-F5344CB8AC3E}">
        <p14:creationId xmlns:p14="http://schemas.microsoft.com/office/powerpoint/2010/main" val="196639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6" name="Textfeld 5"/>
          <p:cNvSpPr txBox="1"/>
          <p:nvPr/>
        </p:nvSpPr>
        <p:spPr>
          <a:xfrm>
            <a:off x="838200" y="2427639"/>
            <a:ext cx="10783527" cy="3416320"/>
          </a:xfrm>
          <a:prstGeom prst="rect">
            <a:avLst/>
          </a:prstGeom>
          <a:noFill/>
        </p:spPr>
        <p:txBody>
          <a:bodyPr wrap="square" rtlCol="0">
            <a:spAutoFit/>
          </a:bodyPr>
          <a:lstStyle/>
          <a:p>
            <a:pPr marL="285750" indent="-285750">
              <a:buFont typeface="Arial" charset="0"/>
              <a:buChar char="•"/>
            </a:pPr>
            <a:r>
              <a:rPr lang="de-DE" dirty="0" smtClean="0">
                <a:solidFill>
                  <a:srgbClr val="595959"/>
                </a:solidFill>
                <a:latin typeface="Helvetica" panose="020B0604020202020204" pitchFamily="34" charset="0"/>
                <a:cs typeface="Helvetica" panose="020B0604020202020204" pitchFamily="34" charset="0"/>
              </a:rPr>
              <a:t>Rechnet sich ein neue Photovoltaik(PV)-Anlage überhaupt noch?</a:t>
            </a:r>
          </a:p>
          <a:p>
            <a:pPr marL="285750" indent="-285750">
              <a:buFont typeface="Arial" charset="0"/>
              <a:buChar char="•"/>
            </a:pPr>
            <a:endParaRPr lang="de-DE" dirty="0" smtClean="0">
              <a:solidFill>
                <a:srgbClr val="595959"/>
              </a:solidFill>
              <a:latin typeface="Helvetica" panose="020B0604020202020204" pitchFamily="34" charset="0"/>
              <a:cs typeface="Helvetica" panose="020B0604020202020204" pitchFamily="34" charset="0"/>
            </a:endParaRPr>
          </a:p>
          <a:p>
            <a:pPr marL="285750" indent="-285750">
              <a:buFont typeface="Arial" charset="0"/>
              <a:buChar char="•"/>
            </a:pPr>
            <a:r>
              <a:rPr lang="de-DE" dirty="0" smtClean="0">
                <a:solidFill>
                  <a:srgbClr val="595959"/>
                </a:solidFill>
                <a:latin typeface="Helvetica" panose="020B0604020202020204" pitchFamily="34" charset="0"/>
                <a:cs typeface="Helvetica" panose="020B0604020202020204" pitchFamily="34" charset="0"/>
              </a:rPr>
              <a:t>Rechnen sich Stromspeichersysteme schon &amp; sind diese ausgereift?</a:t>
            </a:r>
          </a:p>
          <a:p>
            <a:pPr marL="285750" indent="-285750">
              <a:buFont typeface="Arial" charset="0"/>
              <a:buChar char="•"/>
            </a:pPr>
            <a:endParaRPr lang="de-DE" dirty="0" smtClean="0">
              <a:solidFill>
                <a:srgbClr val="595959"/>
              </a:solidFill>
              <a:latin typeface="Helvetica" panose="020B0604020202020204" pitchFamily="34" charset="0"/>
              <a:cs typeface="Helvetica" panose="020B0604020202020204" pitchFamily="34" charset="0"/>
            </a:endParaRPr>
          </a:p>
          <a:p>
            <a:pPr marL="285750" indent="-285750">
              <a:buFont typeface="Arial" charset="0"/>
              <a:buChar char="•"/>
            </a:pPr>
            <a:r>
              <a:rPr lang="de-DE" dirty="0" smtClean="0">
                <a:solidFill>
                  <a:srgbClr val="595959"/>
                </a:solidFill>
                <a:latin typeface="Helvetica" panose="020B0604020202020204" pitchFamily="34" charset="0"/>
                <a:cs typeface="Helvetica" panose="020B0604020202020204" pitchFamily="34" charset="0"/>
              </a:rPr>
              <a:t>Wie haben sich Strompreise zuhause entwickelt und wie geht es weiter?</a:t>
            </a:r>
          </a:p>
          <a:p>
            <a:pPr marL="285750" indent="-285750">
              <a:buFont typeface="Arial" charset="0"/>
              <a:buChar char="•"/>
            </a:pPr>
            <a:endParaRPr lang="de-DE" dirty="0" smtClean="0">
              <a:solidFill>
                <a:srgbClr val="595959"/>
              </a:solidFill>
              <a:latin typeface="Helvetica" panose="020B0604020202020204" pitchFamily="34" charset="0"/>
              <a:cs typeface="Helvetica" panose="020B0604020202020204" pitchFamily="34" charset="0"/>
            </a:endParaRPr>
          </a:p>
          <a:p>
            <a:pPr marL="285750" indent="-285750">
              <a:buFont typeface="Arial" charset="0"/>
              <a:buChar char="•"/>
            </a:pPr>
            <a:r>
              <a:rPr lang="de-DE" dirty="0" smtClean="0">
                <a:solidFill>
                  <a:srgbClr val="595959"/>
                </a:solidFill>
                <a:latin typeface="Helvetica" panose="020B0604020202020204" pitchFamily="34" charset="0"/>
                <a:cs typeface="Helvetica" panose="020B0604020202020204" pitchFamily="34" charset="0"/>
              </a:rPr>
              <a:t>Wie kann ich mich vor steigenden Energiekosten schützen?</a:t>
            </a:r>
          </a:p>
          <a:p>
            <a:pPr marL="285750" indent="-285750">
              <a:buFont typeface="Arial" charset="0"/>
              <a:buChar char="•"/>
            </a:pPr>
            <a:endParaRPr lang="de-DE" dirty="0">
              <a:solidFill>
                <a:srgbClr val="595959"/>
              </a:solidFill>
              <a:latin typeface="Helvetica" panose="020B0604020202020204" pitchFamily="34" charset="0"/>
              <a:cs typeface="Helvetica" panose="020B0604020202020204" pitchFamily="34" charset="0"/>
            </a:endParaRPr>
          </a:p>
          <a:p>
            <a:pPr marL="285750" indent="-285750">
              <a:buFont typeface="Arial" charset="0"/>
              <a:buChar char="•"/>
            </a:pPr>
            <a:r>
              <a:rPr lang="de-DE" dirty="0" smtClean="0">
                <a:solidFill>
                  <a:srgbClr val="595959"/>
                </a:solidFill>
                <a:latin typeface="Helvetica" panose="020B0604020202020204" pitchFamily="34" charset="0"/>
                <a:cs typeface="Helvetica" panose="020B0604020202020204" pitchFamily="34" charset="0"/>
              </a:rPr>
              <a:t>Wie ist 100% Strom-Unabhängigkeit möglich und wie rechnet sich das?</a:t>
            </a:r>
          </a:p>
          <a:p>
            <a:pPr marL="285750" indent="-285750">
              <a:buFont typeface="Arial" charset="0"/>
              <a:buChar char="•"/>
            </a:pPr>
            <a:endParaRPr lang="de-DE" dirty="0">
              <a:solidFill>
                <a:srgbClr val="595959"/>
              </a:solidFill>
              <a:latin typeface="Helvetica" panose="020B0604020202020204" pitchFamily="34" charset="0"/>
              <a:cs typeface="Helvetica" panose="020B0604020202020204" pitchFamily="34" charset="0"/>
            </a:endParaRPr>
          </a:p>
          <a:p>
            <a:pPr marL="285750" indent="-285750">
              <a:buFont typeface="Arial" charset="0"/>
              <a:buChar char="•"/>
            </a:pPr>
            <a:r>
              <a:rPr lang="de-DE" dirty="0">
                <a:solidFill>
                  <a:srgbClr val="595959"/>
                </a:solidFill>
                <a:latin typeface="Helvetica" panose="020B0604020202020204" pitchFamily="34" charset="0"/>
                <a:cs typeface="Helvetica" panose="020B0604020202020204" pitchFamily="34" charset="0"/>
              </a:rPr>
              <a:t>Geht </a:t>
            </a:r>
            <a:r>
              <a:rPr lang="de-DE" dirty="0" smtClean="0">
                <a:solidFill>
                  <a:srgbClr val="595959"/>
                </a:solidFill>
                <a:latin typeface="Helvetica" panose="020B0604020202020204" pitchFamily="34" charset="0"/>
                <a:cs typeface="Helvetica" panose="020B0604020202020204" pitchFamily="34" charset="0"/>
              </a:rPr>
              <a:t>demnächst auch </a:t>
            </a:r>
            <a:r>
              <a:rPr lang="de-DE" dirty="0">
                <a:solidFill>
                  <a:srgbClr val="595959"/>
                </a:solidFill>
                <a:latin typeface="Helvetica" panose="020B0604020202020204" pitchFamily="34" charset="0"/>
                <a:cs typeface="Helvetica" panose="020B0604020202020204" pitchFamily="34" charset="0"/>
              </a:rPr>
              <a:t>Unabhängigkeit bei Wärme und Elektromobilität?</a:t>
            </a:r>
          </a:p>
          <a:p>
            <a:endParaRPr lang="de-DE" dirty="0">
              <a:solidFill>
                <a:srgbClr val="595959"/>
              </a:solidFill>
              <a:latin typeface="Helvetica" panose="020B0604020202020204" pitchFamily="34" charset="0"/>
              <a:cs typeface="Helvetica" panose="020B0604020202020204" pitchFamily="34" charset="0"/>
            </a:endParaRPr>
          </a:p>
        </p:txBody>
      </p:sp>
      <p:sp>
        <p:nvSpPr>
          <p:cNvPr id="8" name="Titel 2"/>
          <p:cNvSpPr txBox="1">
            <a:spLocks/>
          </p:cNvSpPr>
          <p:nvPr/>
        </p:nvSpPr>
        <p:spPr>
          <a:xfrm>
            <a:off x="838200" y="447350"/>
            <a:ext cx="8035977" cy="4476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bg1"/>
                </a:solidFill>
                <a:effectLst>
                  <a:outerShdw blurRad="50800" dist="38100" dir="2700000" algn="tl" rotWithShape="0">
                    <a:srgbClr val="800000">
                      <a:alpha val="40000"/>
                    </a:srgbClr>
                  </a:outerShdw>
                </a:effectLst>
                <a:latin typeface="Exo Extra Bold"/>
                <a:ea typeface="Exo" charset="0"/>
                <a:cs typeface="Exo" charset="0"/>
              </a:defRPr>
            </a:lvl1pPr>
          </a:lstStyle>
          <a:p>
            <a:r>
              <a:rPr lang="de-DE" b="1" dirty="0" smtClean="0">
                <a:solidFill>
                  <a:schemeClr val="tx1">
                    <a:lumMod val="65000"/>
                    <a:lumOff val="35000"/>
                  </a:schemeClr>
                </a:solidFill>
                <a:effectLst/>
                <a:latin typeface="Exo" charset="0"/>
              </a:rPr>
              <a:t>Inhalt</a:t>
            </a:r>
            <a:endParaRPr lang="de-DE" b="1" dirty="0">
              <a:solidFill>
                <a:schemeClr val="tx1">
                  <a:lumMod val="65000"/>
                  <a:lumOff val="35000"/>
                </a:schemeClr>
              </a:solidFill>
              <a:effectLst/>
              <a:latin typeface="Exo" charset="0"/>
            </a:endParaRPr>
          </a:p>
        </p:txBody>
      </p:sp>
      <p:sp>
        <p:nvSpPr>
          <p:cNvPr id="16" name="Untertitel 1"/>
          <p:cNvSpPr txBox="1">
            <a:spLocks/>
          </p:cNvSpPr>
          <p:nvPr/>
        </p:nvSpPr>
        <p:spPr>
          <a:xfrm>
            <a:off x="838200" y="1297325"/>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de-DE" dirty="0" smtClean="0"/>
          </a:p>
        </p:txBody>
      </p:sp>
      <p:sp>
        <p:nvSpPr>
          <p:cNvPr id="9" name="Untertitel 1"/>
          <p:cNvSpPr txBox="1">
            <a:spLocks/>
          </p:cNvSpPr>
          <p:nvPr/>
        </p:nvSpPr>
        <p:spPr>
          <a:xfrm>
            <a:off x="838200" y="1699626"/>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800" b="0" dirty="0" smtClean="0"/>
              <a:t>Die am häufigsten gestellten Fragen zur Selbstversorgung mit PV-Anlage &amp; Stromspeicher:</a:t>
            </a:r>
          </a:p>
        </p:txBody>
      </p:sp>
    </p:spTree>
    <p:extLst>
      <p:ext uri="{BB962C8B-B14F-4D97-AF65-F5344CB8AC3E}">
        <p14:creationId xmlns:p14="http://schemas.microsoft.com/office/powerpoint/2010/main" val="2870368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447350"/>
            <a:ext cx="8035977" cy="447674"/>
          </a:xfrm>
        </p:spPr>
        <p:txBody>
          <a:bodyPr/>
          <a:lstStyle/>
          <a:p>
            <a:r>
              <a:rPr lang="de-DE" b="1" dirty="0" smtClean="0"/>
              <a:t>SENEC im Wettbewerbsvergleich</a:t>
            </a:r>
            <a:endParaRPr lang="de-DE" b="1" dirty="0"/>
          </a:p>
        </p:txBody>
      </p:sp>
      <p:sp>
        <p:nvSpPr>
          <p:cNvPr id="31" name="Textfeld 30"/>
          <p:cNvSpPr txBox="1"/>
          <p:nvPr/>
        </p:nvSpPr>
        <p:spPr>
          <a:xfrm>
            <a:off x="3805572" y="2907116"/>
            <a:ext cx="2432809" cy="707886"/>
          </a:xfrm>
          <a:prstGeom prst="rect">
            <a:avLst/>
          </a:prstGeom>
          <a:noFill/>
        </p:spPr>
        <p:txBody>
          <a:bodyPr wrap="square" rtlCol="0">
            <a:spAutoFit/>
          </a:bodyPr>
          <a:lstStyle/>
          <a:p>
            <a:pPr algn="ctr"/>
            <a:r>
              <a:rPr lang="de-DE" sz="2000" dirty="0">
                <a:solidFill>
                  <a:schemeClr val="bg1"/>
                </a:solidFill>
                <a:latin typeface="Helvetica" panose="020B0604020202020204" pitchFamily="34" charset="0"/>
              </a:rPr>
              <a:t>c</a:t>
            </a:r>
            <a:r>
              <a:rPr lang="de-DE" sz="2000" dirty="0" smtClean="0">
                <a:solidFill>
                  <a:schemeClr val="bg1"/>
                </a:solidFill>
                <a:latin typeface="Helvetica" panose="020B0604020202020204" pitchFamily="34" charset="0"/>
              </a:rPr>
              <a:t>a. 1,53 Mio. Anlagen verbaut</a:t>
            </a:r>
            <a:endParaRPr lang="de-DE" sz="2000" dirty="0">
              <a:solidFill>
                <a:schemeClr val="bg1"/>
              </a:solidFill>
              <a:latin typeface="Helvetica" panose="020B0604020202020204" pitchFamily="34" charset="0"/>
            </a:endParaRPr>
          </a:p>
        </p:txBody>
      </p:sp>
      <p:graphicFrame>
        <p:nvGraphicFramePr>
          <p:cNvPr id="6" name="Diagramm 5"/>
          <p:cNvGraphicFramePr/>
          <p:nvPr>
            <p:extLst>
              <p:ext uri="{D42A27DB-BD31-4B8C-83A1-F6EECF244321}">
                <p14:modId xmlns:p14="http://schemas.microsoft.com/office/powerpoint/2010/main" val="870465605"/>
              </p:ext>
            </p:extLst>
          </p:nvPr>
        </p:nvGraphicFramePr>
        <p:xfrm>
          <a:off x="1564064" y="1244064"/>
          <a:ext cx="7860914" cy="4741875"/>
        </p:xfrm>
        <a:graphic>
          <a:graphicData uri="http://schemas.openxmlformats.org/drawingml/2006/chart">
            <c:chart xmlns:c="http://schemas.openxmlformats.org/drawingml/2006/chart" xmlns:r="http://schemas.openxmlformats.org/officeDocument/2006/relationships" r:id="rId2"/>
          </a:graphicData>
        </a:graphic>
      </p:graphicFrame>
      <p:sp>
        <p:nvSpPr>
          <p:cNvPr id="7" name="Inhaltsplatzhalter 2"/>
          <p:cNvSpPr txBox="1">
            <a:spLocks/>
          </p:cNvSpPr>
          <p:nvPr/>
        </p:nvSpPr>
        <p:spPr>
          <a:xfrm>
            <a:off x="1685990" y="5787020"/>
            <a:ext cx="7416818" cy="397837"/>
          </a:xfrm>
          <a:prstGeom prst="rect">
            <a:avLst/>
          </a:prstGeom>
          <a:noFill/>
          <a:ln>
            <a:noFill/>
          </a:ln>
          <a:effectLst/>
        </p:spPr>
        <p:txBody>
          <a:bodyPr tIns="144000"/>
          <a:lstStyle/>
          <a:p>
            <a:pPr marL="93662" defTabSz="1165225">
              <a:spcAft>
                <a:spcPts val="1200"/>
              </a:spcAft>
            </a:pPr>
            <a:r>
              <a:rPr lang="de-DE" sz="1100" dirty="0" smtClean="0">
                <a:solidFill>
                  <a:schemeClr val="tx1">
                    <a:lumMod val="50000"/>
                    <a:lumOff val="50000"/>
                  </a:schemeClr>
                </a:solidFill>
                <a:latin typeface="Arial" pitchFamily="34" charset="0"/>
                <a:cs typeface="Arial" pitchFamily="34" charset="0"/>
              </a:rPr>
              <a:t>Quelle: Speichermonitoring RWTH Aachen 2016 (insgesamt verbaute nutzbare Kapazität in Deutschland in kWh)</a:t>
            </a:r>
          </a:p>
        </p:txBody>
      </p:sp>
    </p:spTree>
    <p:extLst>
      <p:ext uri="{BB962C8B-B14F-4D97-AF65-F5344CB8AC3E}">
        <p14:creationId xmlns:p14="http://schemas.microsoft.com/office/powerpoint/2010/main" val="1234638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2"/>
          </p:nvPr>
        </p:nvSpPr>
        <p:spPr/>
        <p:txBody>
          <a:bodyPr/>
          <a:lstStyle/>
          <a:p>
            <a:r>
              <a:rPr lang="de-DE" sz="600" dirty="0" smtClean="0"/>
              <a:t>Dokumentenkennung: CD130-012.10</a:t>
            </a:r>
            <a:endParaRPr lang="de-DE" sz="600" dirty="0"/>
          </a:p>
        </p:txBody>
      </p:sp>
      <p:sp>
        <p:nvSpPr>
          <p:cNvPr id="4" name="Textplatzhalter 2"/>
          <p:cNvSpPr txBox="1">
            <a:spLocks/>
          </p:cNvSpPr>
          <p:nvPr/>
        </p:nvSpPr>
        <p:spPr>
          <a:xfrm>
            <a:off x="1646758" y="1718818"/>
            <a:ext cx="8226361" cy="296677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4400" b="0" i="0" kern="1200">
                <a:solidFill>
                  <a:srgbClr val="C00000"/>
                </a:solidFill>
                <a:latin typeface="Exo Medium" charset="0"/>
                <a:ea typeface="Exo Medium" charset="0"/>
                <a:cs typeface="Exo Medium" charset="0"/>
              </a:defRPr>
            </a:lvl1pPr>
            <a:lvl2pPr marL="457200" indent="0" algn="l" defTabSz="914400" rtl="0" eaLnBrk="1" latinLnBrk="0" hangingPunct="1">
              <a:lnSpc>
                <a:spcPct val="90000"/>
              </a:lnSpc>
              <a:spcBef>
                <a:spcPts val="500"/>
              </a:spcBef>
              <a:buFont typeface="Arial"/>
              <a:buNone/>
              <a:defRPr sz="2000" b="1"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1800" b="1"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1600" b="1"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1600" b="1" i="0" kern="1200">
                <a:solidFill>
                  <a:schemeClr val="tx1">
                    <a:lumMod val="75000"/>
                    <a:lumOff val="25000"/>
                  </a:schemeClr>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de-DE" sz="6600" dirty="0" smtClean="0">
                <a:solidFill>
                  <a:srgbClr val="791514"/>
                </a:solidFill>
                <a:latin typeface="Exo" panose="02000603000000000000" pitchFamily="50" charset="0"/>
              </a:rPr>
              <a:t> </a:t>
            </a:r>
            <a:endParaRPr lang="de-DE" sz="6600" dirty="0">
              <a:solidFill>
                <a:srgbClr val="791514"/>
              </a:solidFill>
              <a:latin typeface="Exo" panose="02000603000000000000" pitchFamily="50" charset="0"/>
            </a:endParaRPr>
          </a:p>
        </p:txBody>
      </p:sp>
      <p:sp>
        <p:nvSpPr>
          <p:cNvPr id="15" name="Textplatzhalter 4"/>
          <p:cNvSpPr txBox="1">
            <a:spLocks/>
          </p:cNvSpPr>
          <p:nvPr/>
        </p:nvSpPr>
        <p:spPr>
          <a:xfrm>
            <a:off x="858397" y="2445061"/>
            <a:ext cx="5818849" cy="363315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b="0" i="0" kern="1200">
                <a:solidFill>
                  <a:schemeClr val="tx1">
                    <a:lumMod val="75000"/>
                    <a:lumOff val="2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75000"/>
                    <a:lumOff val="2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00000"/>
              </a:lnSpc>
              <a:buSzPct val="120000"/>
              <a:buBlip>
                <a:blip r:embed="rId2"/>
              </a:buBlip>
            </a:pPr>
            <a:r>
              <a:rPr lang="de-DE" dirty="0" smtClean="0">
                <a:solidFill>
                  <a:srgbClr val="595959"/>
                </a:solidFill>
              </a:rPr>
              <a:t>Produktions-Niveau der Elektronik auf Automobil-Industriestandard (ISO/TS 16949) </a:t>
            </a:r>
          </a:p>
          <a:p>
            <a:pPr marL="285750" indent="-285750">
              <a:lnSpc>
                <a:spcPct val="100000"/>
              </a:lnSpc>
              <a:buSzPct val="120000"/>
              <a:buBlip>
                <a:blip r:embed="rId2"/>
              </a:buBlip>
            </a:pPr>
            <a:r>
              <a:rPr lang="de-DE" dirty="0" smtClean="0">
                <a:solidFill>
                  <a:srgbClr val="595959"/>
                </a:solidFill>
              </a:rPr>
              <a:t>Selbst entwickelte Elektronik &amp; Wechselrichter</a:t>
            </a:r>
          </a:p>
          <a:p>
            <a:pPr marL="285750" indent="-285750">
              <a:lnSpc>
                <a:spcPct val="100000"/>
              </a:lnSpc>
              <a:buSzPct val="120000"/>
              <a:buBlip>
                <a:blip r:embed="rId2"/>
              </a:buBlip>
            </a:pPr>
            <a:r>
              <a:rPr lang="de-DE" dirty="0" smtClean="0">
                <a:solidFill>
                  <a:srgbClr val="595959"/>
                </a:solidFill>
              </a:rPr>
              <a:t>Integrierte Akkus von Panasonic</a:t>
            </a:r>
            <a:endParaRPr lang="de-DE" dirty="0">
              <a:solidFill>
                <a:srgbClr val="595959"/>
              </a:solidFill>
            </a:endParaRPr>
          </a:p>
          <a:p>
            <a:pPr marL="285750" indent="-285750">
              <a:lnSpc>
                <a:spcPct val="100000"/>
              </a:lnSpc>
              <a:buSzPct val="120000"/>
              <a:buBlip>
                <a:blip r:embed="rId2"/>
              </a:buBlip>
            </a:pPr>
            <a:r>
              <a:rPr lang="de-DE" dirty="0" smtClean="0">
                <a:solidFill>
                  <a:srgbClr val="595959"/>
                </a:solidFill>
              </a:rPr>
              <a:t>ständig weiterentwickeltes Energie- und Batteriemanagementsystem „on </a:t>
            </a:r>
            <a:r>
              <a:rPr lang="de-DE" dirty="0" err="1" smtClean="0">
                <a:solidFill>
                  <a:srgbClr val="595959"/>
                </a:solidFill>
              </a:rPr>
              <a:t>board</a:t>
            </a:r>
            <a:r>
              <a:rPr lang="de-DE" dirty="0" smtClean="0">
                <a:solidFill>
                  <a:srgbClr val="595959"/>
                </a:solidFill>
              </a:rPr>
              <a:t>“</a:t>
            </a:r>
          </a:p>
          <a:p>
            <a:pPr marL="285750" indent="-285750">
              <a:lnSpc>
                <a:spcPct val="100000"/>
              </a:lnSpc>
              <a:buSzPct val="120000"/>
              <a:buBlip>
                <a:blip r:embed="rId2"/>
              </a:buBlip>
            </a:pPr>
            <a:r>
              <a:rPr lang="de-DE" dirty="0" smtClean="0">
                <a:solidFill>
                  <a:srgbClr val="595959"/>
                </a:solidFill>
              </a:rPr>
              <a:t>Laufend Online-Updates zur System-Verbesserung</a:t>
            </a:r>
          </a:p>
          <a:p>
            <a:pPr marL="285750" indent="-285750">
              <a:lnSpc>
                <a:spcPct val="100000"/>
              </a:lnSpc>
              <a:buSzPct val="120000"/>
              <a:buBlip>
                <a:blip r:embed="rId2"/>
              </a:buBlip>
            </a:pPr>
            <a:r>
              <a:rPr lang="de-DE" dirty="0" smtClean="0">
                <a:solidFill>
                  <a:srgbClr val="595959"/>
                </a:solidFill>
              </a:rPr>
              <a:t>Kundenfreundliche Garantie</a:t>
            </a:r>
            <a:r>
              <a:rPr lang="de-DE" sz="2000" dirty="0" smtClean="0">
                <a:solidFill>
                  <a:srgbClr val="595959"/>
                </a:solidFill>
              </a:rPr>
              <a:t/>
            </a:r>
            <a:br>
              <a:rPr lang="de-DE" sz="2000" dirty="0" smtClean="0">
                <a:solidFill>
                  <a:srgbClr val="595959"/>
                </a:solidFill>
              </a:rPr>
            </a:br>
            <a:endParaRPr lang="de-DE" sz="2000" dirty="0" smtClean="0">
              <a:solidFill>
                <a:srgbClr val="595959"/>
              </a:solidFill>
            </a:endParaRPr>
          </a:p>
        </p:txBody>
      </p:sp>
      <p:pic>
        <p:nvPicPr>
          <p:cNvPr id="2" name="Grafik 1"/>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5967" b="6381"/>
          <a:stretch/>
        </p:blipFill>
        <p:spPr>
          <a:xfrm>
            <a:off x="6798169" y="1871449"/>
            <a:ext cx="5870496" cy="3637935"/>
          </a:xfrm>
          <a:prstGeom prst="roundRect">
            <a:avLst>
              <a:gd name="adj" fmla="val 2735"/>
            </a:avLst>
          </a:prstGeom>
        </p:spPr>
      </p:pic>
      <p:sp>
        <p:nvSpPr>
          <p:cNvPr id="8" name="Untertitel 2"/>
          <p:cNvSpPr>
            <a:spLocks noGrp="1"/>
          </p:cNvSpPr>
          <p:nvPr>
            <p:ph type="subTitle" idx="1"/>
          </p:nvPr>
        </p:nvSpPr>
        <p:spPr>
          <a:xfrm>
            <a:off x="838199" y="1738860"/>
            <a:ext cx="5257801" cy="614596"/>
          </a:xfrm>
        </p:spPr>
        <p:txBody>
          <a:bodyPr/>
          <a:lstStyle/>
          <a:p>
            <a:pPr algn="l"/>
            <a:r>
              <a:rPr lang="de-DE" sz="1800" b="0" dirty="0" smtClean="0"/>
              <a:t>Verlässlichkeit. Dauerhaft. Jahrelang</a:t>
            </a:r>
            <a:endParaRPr lang="de-DE" sz="1800" b="0" dirty="0"/>
          </a:p>
        </p:txBody>
      </p:sp>
      <p:sp>
        <p:nvSpPr>
          <p:cNvPr id="10" name="Titel 2"/>
          <p:cNvSpPr>
            <a:spLocks noGrp="1"/>
          </p:cNvSpPr>
          <p:nvPr>
            <p:ph type="title"/>
          </p:nvPr>
        </p:nvSpPr>
        <p:spPr>
          <a:xfrm>
            <a:off x="838200" y="447350"/>
            <a:ext cx="8035977" cy="447674"/>
          </a:xfrm>
        </p:spPr>
        <p:txBody>
          <a:bodyPr/>
          <a:lstStyle/>
          <a:p>
            <a:r>
              <a:rPr lang="de-DE" b="1" dirty="0" smtClean="0"/>
              <a:t>Produktqualität</a:t>
            </a:r>
            <a:endParaRPr lang="de-DE" b="1" dirty="0"/>
          </a:p>
        </p:txBody>
      </p:sp>
    </p:spTree>
    <p:extLst>
      <p:ext uri="{BB962C8B-B14F-4D97-AF65-F5344CB8AC3E}">
        <p14:creationId xmlns:p14="http://schemas.microsoft.com/office/powerpoint/2010/main" val="10103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447350"/>
            <a:ext cx="8035977" cy="447674"/>
          </a:xfrm>
        </p:spPr>
        <p:txBody>
          <a:bodyPr/>
          <a:lstStyle/>
          <a:p>
            <a:r>
              <a:rPr lang="de-DE" b="1" dirty="0" smtClean="0"/>
              <a:t>Sicherheit</a:t>
            </a:r>
            <a:endParaRPr lang="de-DE" b="1" dirty="0"/>
          </a:p>
        </p:txBody>
      </p:sp>
      <p:sp>
        <p:nvSpPr>
          <p:cNvPr id="5" name="Datumsplatzhalter 4"/>
          <p:cNvSpPr>
            <a:spLocks noGrp="1"/>
          </p:cNvSpPr>
          <p:nvPr>
            <p:ph type="dt" sz="half" idx="12"/>
          </p:nvPr>
        </p:nvSpPr>
        <p:spPr/>
        <p:txBody>
          <a:bodyPr/>
          <a:lstStyle/>
          <a:p>
            <a:r>
              <a:rPr lang="de-DE" sz="600" dirty="0" smtClean="0"/>
              <a:t>Dokumentenkennung: CD130-012.10</a:t>
            </a:r>
            <a:endParaRPr lang="de-DE" sz="600" dirty="0"/>
          </a:p>
        </p:txBody>
      </p:sp>
      <p:sp>
        <p:nvSpPr>
          <p:cNvPr id="7" name="Untertitel 2"/>
          <p:cNvSpPr>
            <a:spLocks noGrp="1"/>
          </p:cNvSpPr>
          <p:nvPr>
            <p:ph type="subTitle" idx="1"/>
          </p:nvPr>
        </p:nvSpPr>
        <p:spPr>
          <a:xfrm>
            <a:off x="838199" y="1958316"/>
            <a:ext cx="10515599" cy="614596"/>
          </a:xfrm>
        </p:spPr>
        <p:txBody>
          <a:bodyPr/>
          <a:lstStyle/>
          <a:p>
            <a:pPr algn="l"/>
            <a:r>
              <a:rPr lang="de-DE" sz="1800" b="0" dirty="0" smtClean="0">
                <a:solidFill>
                  <a:srgbClr val="595959"/>
                </a:solidFill>
              </a:rPr>
              <a:t>Vollschutz für SENEC-Speicher-Kunden</a:t>
            </a:r>
            <a:endParaRPr lang="de-DE" sz="1800" b="0" dirty="0">
              <a:solidFill>
                <a:srgbClr val="595959"/>
              </a:solidFill>
            </a:endParaRPr>
          </a:p>
        </p:txBody>
      </p:sp>
      <p:sp>
        <p:nvSpPr>
          <p:cNvPr id="8" name="Textplatzhalter 4"/>
          <p:cNvSpPr>
            <a:spLocks noGrp="1"/>
          </p:cNvSpPr>
          <p:nvPr>
            <p:ph type="body" sz="quarter" idx="4294967295"/>
          </p:nvPr>
        </p:nvSpPr>
        <p:spPr>
          <a:xfrm>
            <a:off x="838199" y="2639530"/>
            <a:ext cx="5889979" cy="2477844"/>
          </a:xfrm>
          <a:prstGeom prst="rect">
            <a:avLst/>
          </a:prstGeom>
        </p:spPr>
        <p:txBody>
          <a:bodyPr>
            <a:noAutofit/>
          </a:bodyPr>
          <a:lstStyle/>
          <a:p>
            <a:pPr marL="285750" indent="-285750">
              <a:lnSpc>
                <a:spcPct val="100000"/>
              </a:lnSpc>
              <a:buSzPct val="120000"/>
              <a:buBlip>
                <a:blip r:embed="rId2"/>
              </a:buBlip>
            </a:pPr>
            <a:r>
              <a:rPr lang="de-DE" dirty="0">
                <a:solidFill>
                  <a:srgbClr val="595959"/>
                </a:solidFill>
              </a:rPr>
              <a:t>Allgefahren-Versicherung (24 Monate beitragsfrei)</a:t>
            </a:r>
          </a:p>
          <a:p>
            <a:pPr marL="285750" indent="-285750">
              <a:lnSpc>
                <a:spcPct val="100000"/>
              </a:lnSpc>
              <a:buSzPct val="120000"/>
              <a:buBlip>
                <a:blip r:embed="rId2"/>
              </a:buBlip>
            </a:pPr>
            <a:r>
              <a:rPr lang="de-DE" dirty="0">
                <a:solidFill>
                  <a:srgbClr val="595959"/>
                </a:solidFill>
              </a:rPr>
              <a:t>Garantieerweiterung (z.B. Montage &amp; Transport)</a:t>
            </a:r>
          </a:p>
          <a:p>
            <a:pPr marL="285750" indent="-285750">
              <a:lnSpc>
                <a:spcPct val="100000"/>
              </a:lnSpc>
              <a:buSzPct val="120000"/>
              <a:buBlip>
                <a:blip r:embed="rId2"/>
              </a:buBlip>
            </a:pPr>
            <a:r>
              <a:rPr lang="de-DE" dirty="0">
                <a:solidFill>
                  <a:srgbClr val="595959"/>
                </a:solidFill>
              </a:rPr>
              <a:t>Ertragsschutz bei Ausfall PV oder Speicher</a:t>
            </a:r>
          </a:p>
          <a:p>
            <a:pPr marL="285750" indent="-285750">
              <a:lnSpc>
                <a:spcPct val="100000"/>
              </a:lnSpc>
              <a:buSzPct val="120000"/>
              <a:buBlip>
                <a:blip r:embed="rId2"/>
              </a:buBlip>
            </a:pPr>
            <a:r>
              <a:rPr lang="de-DE" dirty="0">
                <a:solidFill>
                  <a:srgbClr val="595959"/>
                </a:solidFill>
              </a:rPr>
              <a:t>Inklusive Versicherungsschutz, wenn SENEC mal nicht mehr </a:t>
            </a:r>
            <a:r>
              <a:rPr lang="de-DE" dirty="0" smtClean="0">
                <a:solidFill>
                  <a:srgbClr val="595959"/>
                </a:solidFill>
              </a:rPr>
              <a:t>da </a:t>
            </a:r>
            <a:r>
              <a:rPr lang="de-DE" dirty="0">
                <a:solidFill>
                  <a:srgbClr val="595959"/>
                </a:solidFill>
              </a:rPr>
              <a:t>sein sollte</a:t>
            </a:r>
          </a:p>
          <a:p>
            <a:pPr marL="285750" indent="-285750">
              <a:lnSpc>
                <a:spcPct val="100000"/>
              </a:lnSpc>
              <a:buSzPct val="120000"/>
              <a:buBlip>
                <a:blip r:embed="rId2"/>
              </a:buBlip>
            </a:pPr>
            <a:r>
              <a:rPr lang="de-DE" dirty="0">
                <a:solidFill>
                  <a:srgbClr val="595959"/>
                </a:solidFill>
              </a:rPr>
              <a:t>Notstromfähigkeit des Speichersystems</a:t>
            </a:r>
          </a:p>
          <a:p>
            <a:pPr marL="285750" indent="-285750">
              <a:lnSpc>
                <a:spcPct val="100000"/>
              </a:lnSpc>
              <a:buSzPct val="120000"/>
              <a:buBlip>
                <a:blip r:embed="rId2"/>
              </a:buBlip>
            </a:pPr>
            <a:r>
              <a:rPr lang="de-DE" dirty="0">
                <a:solidFill>
                  <a:srgbClr val="595959"/>
                </a:solidFill>
              </a:rPr>
              <a:t>24h-Online-Überwachung des Speichersystems</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106" y="1924493"/>
            <a:ext cx="5742910" cy="3828607"/>
          </a:xfrm>
          <a:prstGeom prst="roundRect">
            <a:avLst>
              <a:gd name="adj" fmla="val 2735"/>
            </a:avLst>
          </a:prstGeom>
        </p:spPr>
      </p:pic>
    </p:spTree>
    <p:extLst>
      <p:ext uri="{BB962C8B-B14F-4D97-AF65-F5344CB8AC3E}">
        <p14:creationId xmlns:p14="http://schemas.microsoft.com/office/powerpoint/2010/main" val="14897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2"/>
          </p:nvPr>
        </p:nvSpPr>
        <p:spPr/>
        <p:txBody>
          <a:bodyPr/>
          <a:lstStyle/>
          <a:p>
            <a:r>
              <a:rPr lang="de-DE" sz="600" dirty="0" smtClean="0"/>
              <a:t>Dokumentenkennung: CD130-012.10</a:t>
            </a:r>
            <a:endParaRPr lang="de-DE" sz="600" dirty="0"/>
          </a:p>
        </p:txBody>
      </p:sp>
      <p:pic>
        <p:nvPicPr>
          <p:cNvPr id="20" name="Grafik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7543" y="2375909"/>
            <a:ext cx="1127936" cy="2433836"/>
          </a:xfrm>
          <a:prstGeom prst="rect">
            <a:avLst/>
          </a:prstGeom>
        </p:spPr>
      </p:pic>
      <p:pic>
        <p:nvPicPr>
          <p:cNvPr id="21" name="Grafik 20"/>
          <p:cNvPicPr>
            <a:picLocks noChangeAspect="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l="6348" r="4475"/>
          <a:stretch/>
        </p:blipFill>
        <p:spPr>
          <a:xfrm>
            <a:off x="5928836" y="2843692"/>
            <a:ext cx="1709928" cy="1161380"/>
          </a:xfrm>
          <a:prstGeom prst="rect">
            <a:avLst/>
          </a:prstGeom>
        </p:spPr>
      </p:pic>
      <p:pic>
        <p:nvPicPr>
          <p:cNvPr id="2" name="Bild 1"/>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9344258" y="2610049"/>
            <a:ext cx="1940134" cy="1998338"/>
          </a:xfrm>
          <a:prstGeom prst="rect">
            <a:avLst/>
          </a:prstGeom>
        </p:spPr>
      </p:pic>
      <p:pic>
        <p:nvPicPr>
          <p:cNvPr id="11" name="Grafik 10"/>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1915"/>
          <a:stretch/>
        </p:blipFill>
        <p:spPr>
          <a:xfrm>
            <a:off x="2506150" y="2533232"/>
            <a:ext cx="1486344" cy="1832487"/>
          </a:xfrm>
          <a:prstGeom prst="rect">
            <a:avLst/>
          </a:prstGeom>
        </p:spPr>
      </p:pic>
      <p:pic>
        <p:nvPicPr>
          <p:cNvPr id="4" name="Grafik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6787" y="2636731"/>
            <a:ext cx="1413270" cy="1728988"/>
          </a:xfrm>
          <a:prstGeom prst="rect">
            <a:avLst/>
          </a:prstGeom>
        </p:spPr>
      </p:pic>
      <p:pic>
        <p:nvPicPr>
          <p:cNvPr id="12" name="Grafik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902" y="2636731"/>
            <a:ext cx="1415530" cy="1728988"/>
          </a:xfrm>
          <a:prstGeom prst="rect">
            <a:avLst/>
          </a:prstGeom>
        </p:spPr>
      </p:pic>
      <p:sp>
        <p:nvSpPr>
          <p:cNvPr id="14" name="Titel 2"/>
          <p:cNvSpPr>
            <a:spLocks noGrp="1"/>
          </p:cNvSpPr>
          <p:nvPr>
            <p:ph type="title"/>
          </p:nvPr>
        </p:nvSpPr>
        <p:spPr>
          <a:xfrm>
            <a:off x="838200" y="447350"/>
            <a:ext cx="8035977" cy="447674"/>
          </a:xfrm>
        </p:spPr>
        <p:txBody>
          <a:bodyPr/>
          <a:lstStyle/>
          <a:p>
            <a:r>
              <a:rPr lang="de-DE" b="1" dirty="0" smtClean="0"/>
              <a:t>So sehen Andere SENEC</a:t>
            </a:r>
            <a:endParaRPr lang="de-DE" b="1" dirty="0"/>
          </a:p>
        </p:txBody>
      </p:sp>
    </p:spTree>
    <p:extLst>
      <p:ext uri="{BB962C8B-B14F-4D97-AF65-F5344CB8AC3E}">
        <p14:creationId xmlns:p14="http://schemas.microsoft.com/office/powerpoint/2010/main" val="320746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6" name="Textfeld 5"/>
          <p:cNvSpPr txBox="1"/>
          <p:nvPr/>
        </p:nvSpPr>
        <p:spPr>
          <a:xfrm>
            <a:off x="838200" y="1393667"/>
            <a:ext cx="10783527" cy="3785652"/>
          </a:xfrm>
          <a:prstGeom prst="rect">
            <a:avLst/>
          </a:prstGeom>
          <a:noFill/>
        </p:spPr>
        <p:txBody>
          <a:bodyPr wrap="square" rtlCol="0">
            <a:spAutoFit/>
          </a:bodyPr>
          <a:lstStyle/>
          <a:p>
            <a:endParaRPr lang="de-DE" sz="2000" dirty="0">
              <a:solidFill>
                <a:srgbClr val="BA1C2B"/>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SENEC.Cloud: 100% Unabhängigkeit – wirtschaftlich und ohne steuerliche Nachteile*</a:t>
            </a:r>
          </a:p>
          <a:p>
            <a:pPr marL="285750" indent="-285750">
              <a:buFont typeface="Wingdings" charset="2"/>
              <a:buChar char="ü"/>
            </a:pPr>
            <a:endParaRPr lang="de-DE" sz="2000" dirty="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SENEC-Stromspeichersystem als intelligente Schaltzentrale</a:t>
            </a:r>
          </a:p>
          <a:p>
            <a:pPr marL="285750" indent="-285750">
              <a:buFont typeface="Wingdings" charset="2"/>
              <a:buChar char="ü"/>
            </a:pPr>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Bis zu 14 Jahre Speichersystem-Garantie oder 12.000 Vollladezyklen</a:t>
            </a:r>
          </a:p>
          <a:p>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Kosten-Airbag</a:t>
            </a:r>
            <a:r>
              <a:rPr lang="de-DE" sz="2000" dirty="0">
                <a:solidFill>
                  <a:srgbClr val="595959"/>
                </a:solidFill>
                <a:latin typeface="Helvetica" panose="020B0604020202020204" pitchFamily="34" charset="0"/>
                <a:cs typeface="Helvetica" panose="020B0604020202020204" pitchFamily="34" charset="0"/>
              </a:rPr>
              <a:t> </a:t>
            </a:r>
            <a:r>
              <a:rPr lang="de-DE" sz="2000" dirty="0" smtClean="0">
                <a:solidFill>
                  <a:srgbClr val="595959"/>
                </a:solidFill>
                <a:latin typeface="Helvetica" panose="020B0604020202020204" pitchFamily="34" charset="0"/>
                <a:cs typeface="Helvetica" panose="020B0604020202020204" pitchFamily="34" charset="0"/>
              </a:rPr>
              <a:t>für ca. 30 Jahre Anlagenbetrieb (SENEC-Kostenschutz-Zertifikat)</a:t>
            </a:r>
          </a:p>
          <a:p>
            <a:endParaRPr lang="de-DE" sz="2000" dirty="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Notstromfähigkeit</a:t>
            </a:r>
          </a:p>
          <a:p>
            <a:pPr marL="285750" indent="-285750">
              <a:buFont typeface="Wingdings" charset="2"/>
              <a:buChar char="ü"/>
            </a:pPr>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err="1" smtClean="0">
                <a:solidFill>
                  <a:srgbClr val="595959"/>
                </a:solidFill>
                <a:latin typeface="Helvetica" panose="020B0604020202020204" pitchFamily="34" charset="0"/>
                <a:cs typeface="Helvetica" panose="020B0604020202020204" pitchFamily="34" charset="0"/>
              </a:rPr>
              <a:t>SENEC.Heat</a:t>
            </a:r>
            <a:r>
              <a:rPr lang="de-DE" sz="2000" dirty="0" smtClean="0">
                <a:solidFill>
                  <a:srgbClr val="595959"/>
                </a:solidFill>
                <a:latin typeface="Helvetica" panose="020B0604020202020204" pitchFamily="34" charset="0"/>
                <a:cs typeface="Helvetica" panose="020B0604020202020204" pitchFamily="34" charset="0"/>
              </a:rPr>
              <a:t>: PV-Strom zum Heizen &amp; </a:t>
            </a:r>
            <a:r>
              <a:rPr lang="de-DE" sz="2000" dirty="0" err="1" smtClean="0">
                <a:solidFill>
                  <a:srgbClr val="595959"/>
                </a:solidFill>
                <a:latin typeface="Helvetica" panose="020B0604020202020204" pitchFamily="34" charset="0"/>
                <a:cs typeface="Helvetica" panose="020B0604020202020204" pitchFamily="34" charset="0"/>
              </a:rPr>
              <a:t>SENEC.Cloud</a:t>
            </a:r>
            <a:r>
              <a:rPr lang="de-DE" sz="2000" dirty="0" smtClean="0">
                <a:solidFill>
                  <a:srgbClr val="595959"/>
                </a:solidFill>
                <a:latin typeface="Helvetica" panose="020B0604020202020204" pitchFamily="34" charset="0"/>
                <a:cs typeface="Helvetica" panose="020B0604020202020204" pitchFamily="34" charset="0"/>
              </a:rPr>
              <a:t> 2.0 (Wärme-Stromtarif) </a:t>
            </a:r>
          </a:p>
        </p:txBody>
      </p:sp>
      <p:sp>
        <p:nvSpPr>
          <p:cNvPr id="8" name="Titel 2"/>
          <p:cNvSpPr txBox="1">
            <a:spLocks/>
          </p:cNvSpPr>
          <p:nvPr/>
        </p:nvSpPr>
        <p:spPr>
          <a:xfrm>
            <a:off x="838200" y="447350"/>
            <a:ext cx="8035977" cy="4476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bg1"/>
                </a:solidFill>
                <a:effectLst>
                  <a:outerShdw blurRad="50800" dist="38100" dir="2700000" algn="tl" rotWithShape="0">
                    <a:srgbClr val="800000">
                      <a:alpha val="40000"/>
                    </a:srgbClr>
                  </a:outerShdw>
                </a:effectLst>
                <a:latin typeface="Exo Extra Bold"/>
                <a:ea typeface="Exo" charset="0"/>
                <a:cs typeface="Exo" charset="0"/>
              </a:defRPr>
            </a:lvl1pPr>
          </a:lstStyle>
          <a:p>
            <a:r>
              <a:rPr lang="de-DE" b="1" dirty="0" smtClean="0">
                <a:solidFill>
                  <a:schemeClr val="tx1">
                    <a:lumMod val="65000"/>
                    <a:lumOff val="35000"/>
                  </a:schemeClr>
                </a:solidFill>
                <a:effectLst/>
                <a:latin typeface="Exo" charset="0"/>
              </a:rPr>
              <a:t>Zusammenfassung Ihrer Vorteile mit SENEC (1)</a:t>
            </a:r>
            <a:endParaRPr lang="de-DE" b="1" dirty="0">
              <a:solidFill>
                <a:schemeClr val="tx1">
                  <a:lumMod val="65000"/>
                  <a:lumOff val="35000"/>
                </a:schemeClr>
              </a:solidFill>
              <a:effectLst/>
              <a:latin typeface="Exo" charset="0"/>
            </a:endParaRPr>
          </a:p>
        </p:txBody>
      </p:sp>
      <p:sp>
        <p:nvSpPr>
          <p:cNvPr id="15" name="Rechteck 14"/>
          <p:cNvSpPr/>
          <p:nvPr/>
        </p:nvSpPr>
        <p:spPr>
          <a:xfrm>
            <a:off x="838200" y="5873797"/>
            <a:ext cx="10591800" cy="400110"/>
          </a:xfrm>
          <a:prstGeom prst="rect">
            <a:avLst/>
          </a:prstGeom>
        </p:spPr>
        <p:txBody>
          <a:bodyPr wrap="square">
            <a:spAutoFit/>
          </a:bodyPr>
          <a:lstStyle/>
          <a:p>
            <a:r>
              <a:rPr lang="de-DE" sz="1000" dirty="0" smtClean="0">
                <a:solidFill>
                  <a:srgbClr val="595959"/>
                </a:solidFill>
                <a:latin typeface="Helvetica" panose="020B0604020202020204" pitchFamily="34" charset="0"/>
                <a:cs typeface="Helvetica" panose="020B0604020202020204" pitchFamily="34" charset="0"/>
              </a:rPr>
              <a:t>*Die Nutzung der </a:t>
            </a:r>
            <a:r>
              <a:rPr lang="de-DE" sz="1000" dirty="0" err="1" smtClean="0">
                <a:solidFill>
                  <a:srgbClr val="595959"/>
                </a:solidFill>
                <a:latin typeface="Helvetica" panose="020B0604020202020204" pitchFamily="34" charset="0"/>
                <a:cs typeface="Helvetica" panose="020B0604020202020204" pitchFamily="34" charset="0"/>
              </a:rPr>
              <a:t>SENEC.Cloud</a:t>
            </a:r>
            <a:r>
              <a:rPr lang="de-DE" sz="1000" dirty="0" smtClean="0">
                <a:solidFill>
                  <a:srgbClr val="595959"/>
                </a:solidFill>
                <a:latin typeface="Helvetica" panose="020B0604020202020204" pitchFamily="34" charset="0"/>
                <a:cs typeface="Helvetica" panose="020B0604020202020204" pitchFamily="34" charset="0"/>
              </a:rPr>
              <a:t> erhöht nicht den technischen Autarkiegrad vor Ort und beeinflusst nicht die PV-Überschuss-Einspeisemenge ins </a:t>
            </a:r>
            <a:r>
              <a:rPr lang="de-DE" sz="1000" dirty="0" err="1" smtClean="0">
                <a:solidFill>
                  <a:srgbClr val="595959"/>
                </a:solidFill>
                <a:latin typeface="Helvetica" panose="020B0604020202020204" pitchFamily="34" charset="0"/>
                <a:cs typeface="Helvetica" panose="020B0604020202020204" pitchFamily="34" charset="0"/>
              </a:rPr>
              <a:t>öff</a:t>
            </a:r>
            <a:r>
              <a:rPr lang="de-DE" sz="1000" dirty="0" smtClean="0">
                <a:solidFill>
                  <a:srgbClr val="595959"/>
                </a:solidFill>
                <a:latin typeface="Helvetica" panose="020B0604020202020204" pitchFamily="34" charset="0"/>
                <a:cs typeface="Helvetica" panose="020B0604020202020204" pitchFamily="34" charset="0"/>
              </a:rPr>
              <a:t>. Netz und somit auch nicht die Vergütungsmöglichkeit dieser Einspeisemenge (z.B. nach EEG). Ein Anlagenbetreiber, der steuerliche Vorteile nutzen möchte, sollte sich an einen Steuerberater wenden. </a:t>
            </a:r>
            <a:endParaRPr lang="de-DE" sz="1000" dirty="0"/>
          </a:p>
        </p:txBody>
      </p:sp>
    </p:spTree>
    <p:extLst>
      <p:ext uri="{BB962C8B-B14F-4D97-AF65-F5344CB8AC3E}">
        <p14:creationId xmlns:p14="http://schemas.microsoft.com/office/powerpoint/2010/main" val="12472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 </a:t>
            </a:r>
            <a:endParaRPr lang="de-DE" dirty="0"/>
          </a:p>
        </p:txBody>
      </p:sp>
      <p:sp>
        <p:nvSpPr>
          <p:cNvPr id="6" name="Textfeld 5"/>
          <p:cNvSpPr txBox="1"/>
          <p:nvPr/>
        </p:nvSpPr>
        <p:spPr>
          <a:xfrm>
            <a:off x="838200" y="1693989"/>
            <a:ext cx="10783527" cy="3477875"/>
          </a:xfrm>
          <a:prstGeom prst="rect">
            <a:avLst/>
          </a:prstGeom>
          <a:noFill/>
        </p:spPr>
        <p:txBody>
          <a:bodyPr wrap="square" rtlCol="0">
            <a:spAutoFit/>
          </a:bodyPr>
          <a:lstStyle/>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Zukunftsfähig: technisch vorbereitet für z.B. Beladung E-Auto (freie Schnittstellen)</a:t>
            </a:r>
          </a:p>
          <a:p>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Automatisierte Online-Anlagen-Überwachung &amp; kostenloses Kunden-Portal</a:t>
            </a:r>
          </a:p>
          <a:p>
            <a:pPr marL="285750" indent="-285750">
              <a:buFont typeface="Wingdings" charset="2"/>
              <a:buChar char="ü"/>
            </a:pPr>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Programmierbare Aktivierung von 2 Verbrauchern für mehr PV-Eigenverbrauch</a:t>
            </a:r>
          </a:p>
          <a:p>
            <a:pPr marL="285750" indent="-285750">
              <a:buFont typeface="Wingdings" charset="2"/>
              <a:buChar char="ü"/>
            </a:pPr>
            <a:endParaRPr lang="de-DE" sz="2000" dirty="0" smtClean="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Hohe Qualität „</a:t>
            </a:r>
            <a:r>
              <a:rPr lang="de-DE" sz="2000" dirty="0" err="1" smtClean="0">
                <a:solidFill>
                  <a:srgbClr val="595959"/>
                </a:solidFill>
                <a:latin typeface="Helvetica" panose="020B0604020202020204" pitchFamily="34" charset="0"/>
                <a:cs typeface="Helvetica" panose="020B0604020202020204" pitchFamily="34" charset="0"/>
              </a:rPr>
              <a:t>made</a:t>
            </a:r>
            <a:r>
              <a:rPr lang="de-DE" sz="2000" dirty="0" smtClean="0">
                <a:solidFill>
                  <a:srgbClr val="595959"/>
                </a:solidFill>
                <a:latin typeface="Helvetica" panose="020B0604020202020204" pitchFamily="34" charset="0"/>
                <a:cs typeface="Helvetica" panose="020B0604020202020204" pitchFamily="34" charset="0"/>
              </a:rPr>
              <a:t> in Germany“ (ISO/TS 16949) &amp; hochwertige Akkus von Panasonic</a:t>
            </a:r>
          </a:p>
          <a:p>
            <a:pPr marL="285750" indent="-285750">
              <a:buFont typeface="Wingdings" charset="2"/>
              <a:buChar char="ü"/>
            </a:pPr>
            <a:endParaRPr lang="de-DE" sz="2000" dirty="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Allgefahrenversicherung inklusive</a:t>
            </a:r>
          </a:p>
          <a:p>
            <a:pPr marL="285750" indent="-285750">
              <a:buFont typeface="Wingdings" charset="2"/>
              <a:buChar char="ü"/>
            </a:pPr>
            <a:endParaRPr lang="de-DE" sz="2000" dirty="0">
              <a:solidFill>
                <a:srgbClr val="595959"/>
              </a:solidFill>
              <a:latin typeface="Helvetica" panose="020B0604020202020204" pitchFamily="34" charset="0"/>
              <a:cs typeface="Helvetica" panose="020B0604020202020204" pitchFamily="34" charset="0"/>
            </a:endParaRPr>
          </a:p>
          <a:p>
            <a:pPr marL="285750" indent="-285750">
              <a:buFont typeface="Wingdings" charset="2"/>
              <a:buChar char="ü"/>
            </a:pPr>
            <a:r>
              <a:rPr lang="de-DE" sz="2000" dirty="0" smtClean="0">
                <a:solidFill>
                  <a:srgbClr val="595959"/>
                </a:solidFill>
                <a:latin typeface="Helvetica" panose="020B0604020202020204" pitchFamily="34" charset="0"/>
                <a:cs typeface="Helvetica" panose="020B0604020202020204" pitchFamily="34" charset="0"/>
              </a:rPr>
              <a:t>Erfahrung: seit 2009 über 12.000 verkaufte SENEC-Speichersysteme in D </a:t>
            </a:r>
          </a:p>
        </p:txBody>
      </p:sp>
      <p:sp>
        <p:nvSpPr>
          <p:cNvPr id="13" name="Untertitel 1"/>
          <p:cNvSpPr>
            <a:spLocks noGrp="1"/>
          </p:cNvSpPr>
          <p:nvPr>
            <p:ph type="subTitle" idx="1"/>
          </p:nvPr>
        </p:nvSpPr>
        <p:spPr>
          <a:xfrm>
            <a:off x="206477" y="1441590"/>
            <a:ext cx="11061291" cy="614596"/>
          </a:xfrm>
        </p:spPr>
        <p:txBody>
          <a:bodyPr/>
          <a:lstStyle/>
          <a:p>
            <a:pPr algn="l"/>
            <a:endParaRPr lang="de-DE" dirty="0"/>
          </a:p>
          <a:p>
            <a:pPr algn="l"/>
            <a:endParaRPr lang="de-DE" dirty="0"/>
          </a:p>
        </p:txBody>
      </p:sp>
      <p:sp>
        <p:nvSpPr>
          <p:cNvPr id="15" name="Rechteck 14"/>
          <p:cNvSpPr/>
          <p:nvPr/>
        </p:nvSpPr>
        <p:spPr>
          <a:xfrm>
            <a:off x="838200" y="5968593"/>
            <a:ext cx="10164097" cy="246221"/>
          </a:xfrm>
          <a:prstGeom prst="rect">
            <a:avLst/>
          </a:prstGeom>
        </p:spPr>
        <p:txBody>
          <a:bodyPr wrap="square">
            <a:spAutoFit/>
          </a:bodyPr>
          <a:lstStyle/>
          <a:p>
            <a:r>
              <a:rPr lang="de-DE" sz="1000" dirty="0">
                <a:solidFill>
                  <a:srgbClr val="595959"/>
                </a:solidFill>
                <a:latin typeface="Helvetica" panose="020B0604020202020204" pitchFamily="34" charset="0"/>
                <a:cs typeface="Helvetica" panose="020B0604020202020204" pitchFamily="34" charset="0"/>
              </a:rPr>
              <a:t>O</a:t>
            </a:r>
            <a:r>
              <a:rPr lang="de-DE" sz="1000" dirty="0" smtClean="0">
                <a:solidFill>
                  <a:srgbClr val="595959"/>
                </a:solidFill>
                <a:latin typeface="Helvetica" panose="020B0604020202020204" pitchFamily="34" charset="0"/>
                <a:cs typeface="Helvetica" panose="020B0604020202020204" pitchFamily="34" charset="0"/>
              </a:rPr>
              <a:t>.g. Zusatzleistungen sind aktuell oder in Kürze optional als Erweiterung zum Basis-Speichersystem erhältlich</a:t>
            </a:r>
            <a:endParaRPr lang="de-DE" sz="1000" dirty="0"/>
          </a:p>
        </p:txBody>
      </p:sp>
      <p:sp>
        <p:nvSpPr>
          <p:cNvPr id="10" name="Titel 2"/>
          <p:cNvSpPr txBox="1">
            <a:spLocks/>
          </p:cNvSpPr>
          <p:nvPr/>
        </p:nvSpPr>
        <p:spPr>
          <a:xfrm>
            <a:off x="838200" y="447350"/>
            <a:ext cx="8035977" cy="4476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bg1"/>
                </a:solidFill>
                <a:effectLst>
                  <a:outerShdw blurRad="50800" dist="38100" dir="2700000" algn="tl" rotWithShape="0">
                    <a:srgbClr val="800000">
                      <a:alpha val="40000"/>
                    </a:srgbClr>
                  </a:outerShdw>
                </a:effectLst>
                <a:latin typeface="Exo Extra Bold"/>
                <a:ea typeface="Exo" charset="0"/>
                <a:cs typeface="Exo" charset="0"/>
              </a:defRPr>
            </a:lvl1pPr>
          </a:lstStyle>
          <a:p>
            <a:r>
              <a:rPr lang="de-DE" b="1" dirty="0" smtClean="0">
                <a:solidFill>
                  <a:schemeClr val="tx1">
                    <a:lumMod val="65000"/>
                    <a:lumOff val="35000"/>
                  </a:schemeClr>
                </a:solidFill>
                <a:effectLst/>
                <a:latin typeface="Exo" charset="0"/>
              </a:rPr>
              <a:t>Zusammenfassung Ihrer Vorteile mit SENEC (2)</a:t>
            </a:r>
            <a:endParaRPr lang="de-DE" b="1" dirty="0">
              <a:solidFill>
                <a:schemeClr val="tx1">
                  <a:lumMod val="65000"/>
                  <a:lumOff val="35000"/>
                </a:schemeClr>
              </a:solidFill>
              <a:effectLst/>
              <a:latin typeface="Exo" charset="0"/>
            </a:endParaRPr>
          </a:p>
        </p:txBody>
      </p:sp>
    </p:spTree>
    <p:extLst>
      <p:ext uri="{BB962C8B-B14F-4D97-AF65-F5344CB8AC3E}">
        <p14:creationId xmlns:p14="http://schemas.microsoft.com/office/powerpoint/2010/main" val="5004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3">
            <a:extLst>
              <a:ext uri="{28A0092B-C50C-407E-A947-70E740481C1C}">
                <a14:useLocalDpi xmlns:a14="http://schemas.microsoft.com/office/drawing/2010/main" val="0"/>
              </a:ext>
            </a:extLst>
          </a:blip>
          <a:srcRect t="5257" b="17899"/>
          <a:stretch/>
        </p:blipFill>
        <p:spPr>
          <a:xfrm>
            <a:off x="4403575" y="1447939"/>
            <a:ext cx="7914843" cy="4054764"/>
          </a:xfrm>
          <a:prstGeom prst="roundRect">
            <a:avLst>
              <a:gd name="adj" fmla="val 4931"/>
            </a:avLst>
          </a:prstGeom>
        </p:spPr>
      </p:pic>
      <p:sp>
        <p:nvSpPr>
          <p:cNvPr id="5" name="Untertitel 2"/>
          <p:cNvSpPr>
            <a:spLocks noGrp="1"/>
          </p:cNvSpPr>
          <p:nvPr>
            <p:ph type="subTitle" idx="1"/>
          </p:nvPr>
        </p:nvSpPr>
        <p:spPr>
          <a:xfrm>
            <a:off x="753358" y="1380744"/>
            <a:ext cx="4063739" cy="4429355"/>
          </a:xfrm>
        </p:spPr>
        <p:txBody>
          <a:bodyPr>
            <a:normAutofit/>
          </a:bodyPr>
          <a:lstStyle/>
          <a:p>
            <a:pPr>
              <a:lnSpc>
                <a:spcPct val="150000"/>
              </a:lnSpc>
            </a:pPr>
            <a:r>
              <a:rPr lang="de-DE" sz="2400" b="0" dirty="0" smtClean="0">
                <a:latin typeface="Helvetica" panose="020B0604020202020204" pitchFamily="34" charset="0"/>
              </a:rPr>
              <a:t>Worauf warten?</a:t>
            </a:r>
          </a:p>
          <a:p>
            <a:pPr>
              <a:lnSpc>
                <a:spcPct val="150000"/>
              </a:lnSpc>
            </a:pPr>
            <a:r>
              <a:rPr lang="de-DE" sz="2400" b="0" dirty="0" smtClean="0">
                <a:latin typeface="Helvetica" panose="020B0604020202020204" pitchFamily="34" charset="0"/>
              </a:rPr>
              <a:t>Starten Sie Ihre Energiezukunft...</a:t>
            </a:r>
            <a:endParaRPr lang="de-DE" sz="2800" b="1" dirty="0" smtClean="0">
              <a:latin typeface="Helvetica" panose="020B0604020202020204" pitchFamily="34" charset="0"/>
            </a:endParaRPr>
          </a:p>
          <a:p>
            <a:pPr>
              <a:lnSpc>
                <a:spcPct val="150000"/>
              </a:lnSpc>
            </a:pPr>
            <a:r>
              <a:rPr lang="de-DE" sz="2800" b="1" dirty="0" smtClean="0">
                <a:latin typeface="Helvetica" panose="020B0604020202020204" pitchFamily="34" charset="0"/>
              </a:rPr>
              <a:t>JETZT! </a:t>
            </a:r>
          </a:p>
        </p:txBody>
      </p:sp>
    </p:spTree>
    <p:extLst>
      <p:ext uri="{BB962C8B-B14F-4D97-AF65-F5344CB8AC3E}">
        <p14:creationId xmlns:p14="http://schemas.microsoft.com/office/powerpoint/2010/main" val="51485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447350"/>
            <a:ext cx="8035977" cy="447674"/>
          </a:xfrm>
        </p:spPr>
        <p:txBody>
          <a:bodyPr/>
          <a:lstStyle/>
          <a:p>
            <a:r>
              <a:rPr lang="de-DE" b="1" dirty="0" smtClean="0"/>
              <a:t>Rechnet sich eine neue PV-Anlage überhaupt noch?</a:t>
            </a:r>
            <a:endParaRPr lang="de-DE" b="1" dirty="0"/>
          </a:p>
        </p:txBody>
      </p:sp>
      <p:sp>
        <p:nvSpPr>
          <p:cNvPr id="31" name="Textfeld 30"/>
          <p:cNvSpPr txBox="1"/>
          <p:nvPr/>
        </p:nvSpPr>
        <p:spPr>
          <a:xfrm>
            <a:off x="3805572" y="2907116"/>
            <a:ext cx="2432809" cy="707886"/>
          </a:xfrm>
          <a:prstGeom prst="rect">
            <a:avLst/>
          </a:prstGeom>
          <a:noFill/>
        </p:spPr>
        <p:txBody>
          <a:bodyPr wrap="square" rtlCol="0">
            <a:spAutoFit/>
          </a:bodyPr>
          <a:lstStyle/>
          <a:p>
            <a:pPr algn="ctr"/>
            <a:r>
              <a:rPr lang="de-DE" sz="2000" dirty="0">
                <a:solidFill>
                  <a:schemeClr val="bg1"/>
                </a:solidFill>
                <a:latin typeface="Helvetica" panose="020B0604020202020204" pitchFamily="34" charset="0"/>
              </a:rPr>
              <a:t>c</a:t>
            </a:r>
            <a:r>
              <a:rPr lang="de-DE" sz="2000" dirty="0" smtClean="0">
                <a:solidFill>
                  <a:schemeClr val="bg1"/>
                </a:solidFill>
                <a:latin typeface="Helvetica" panose="020B0604020202020204" pitchFamily="34" charset="0"/>
              </a:rPr>
              <a:t>a. 1,53 Mio. Anlagen verbaut</a:t>
            </a:r>
            <a:endParaRPr lang="de-DE" sz="2000" dirty="0">
              <a:solidFill>
                <a:schemeClr val="bg1"/>
              </a:solidFill>
              <a:latin typeface="Helvetica" panose="020B0604020202020204" pitchFamily="34" charset="0"/>
            </a:endParaRPr>
          </a:p>
        </p:txBody>
      </p:sp>
      <p:pic>
        <p:nvPicPr>
          <p:cNvPr id="2050" name="Picture 2" descr="http://news.immobilo.de/wp-content/uploads/2013/04/BSW_Preisindex_1301.jpg"/>
          <p:cNvPicPr>
            <a:picLocks noChangeAspect="1" noChangeArrowheads="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958435" y="1809322"/>
            <a:ext cx="5560316" cy="3773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8"/>
          <p:cNvSpPr>
            <a:spLocks noGrp="1"/>
          </p:cNvSpPr>
          <p:nvPr>
            <p:ph type="body" sz="quarter" idx="4294967295"/>
          </p:nvPr>
        </p:nvSpPr>
        <p:spPr>
          <a:xfrm>
            <a:off x="838200" y="1065175"/>
            <a:ext cx="9208008" cy="459904"/>
          </a:xfrm>
          <a:prstGeom prst="rect">
            <a:avLst/>
          </a:prstGeom>
        </p:spPr>
        <p:txBody>
          <a:bodyPr>
            <a:noAutofit/>
          </a:bodyPr>
          <a:lstStyle/>
          <a:p>
            <a:pPr marL="0" indent="0">
              <a:lnSpc>
                <a:spcPct val="150000"/>
              </a:lnSpc>
              <a:buNone/>
            </a:pPr>
            <a:r>
              <a:rPr lang="de-DE" dirty="0">
                <a:solidFill>
                  <a:schemeClr val="tx1">
                    <a:lumMod val="65000"/>
                    <a:lumOff val="35000"/>
                  </a:schemeClr>
                </a:solidFill>
              </a:rPr>
              <a:t>Preisentwicklung </a:t>
            </a:r>
            <a:r>
              <a:rPr lang="de-DE" dirty="0" smtClean="0">
                <a:solidFill>
                  <a:schemeClr val="tx1">
                    <a:lumMod val="65000"/>
                    <a:lumOff val="35000"/>
                  </a:schemeClr>
                </a:solidFill>
              </a:rPr>
              <a:t>von PV-Anlagen </a:t>
            </a:r>
            <a:r>
              <a:rPr lang="de-DE" dirty="0">
                <a:solidFill>
                  <a:schemeClr val="tx1">
                    <a:lumMod val="65000"/>
                    <a:lumOff val="35000"/>
                  </a:schemeClr>
                </a:solidFill>
              </a:rPr>
              <a:t>in </a:t>
            </a:r>
            <a:r>
              <a:rPr lang="de-DE" dirty="0" smtClean="0">
                <a:solidFill>
                  <a:schemeClr val="tx1">
                    <a:lumMod val="65000"/>
                    <a:lumOff val="35000"/>
                  </a:schemeClr>
                </a:solidFill>
              </a:rPr>
              <a:t>Deutschland (Durchschnittswerte*)</a:t>
            </a:r>
            <a:endParaRPr lang="de-DE" dirty="0">
              <a:solidFill>
                <a:schemeClr val="tx1">
                  <a:lumMod val="65000"/>
                  <a:lumOff val="35000"/>
                </a:schemeClr>
              </a:solidFill>
            </a:endParaRPr>
          </a:p>
        </p:txBody>
      </p:sp>
      <p:sp>
        <p:nvSpPr>
          <p:cNvPr id="19" name="Inhaltsplatzhalter 2"/>
          <p:cNvSpPr txBox="1">
            <a:spLocks/>
          </p:cNvSpPr>
          <p:nvPr/>
        </p:nvSpPr>
        <p:spPr>
          <a:xfrm>
            <a:off x="838200" y="5668536"/>
            <a:ext cx="6932673" cy="397837"/>
          </a:xfrm>
          <a:prstGeom prst="rect">
            <a:avLst/>
          </a:prstGeom>
          <a:noFill/>
          <a:ln>
            <a:noFill/>
          </a:ln>
          <a:effectLst/>
        </p:spPr>
        <p:txBody>
          <a:bodyPr tIns="144000"/>
          <a:lstStyle/>
          <a:p>
            <a:pPr marL="93662" defTabSz="1165225">
              <a:spcAft>
                <a:spcPts val="1200"/>
              </a:spcAft>
            </a:pPr>
            <a:r>
              <a:rPr lang="de-DE" sz="1100" dirty="0" smtClean="0">
                <a:solidFill>
                  <a:schemeClr val="tx1">
                    <a:lumMod val="50000"/>
                    <a:lumOff val="50000"/>
                  </a:schemeClr>
                </a:solidFill>
                <a:latin typeface="Arial" pitchFamily="34" charset="0"/>
                <a:cs typeface="Arial" pitchFamily="34" charset="0"/>
              </a:rPr>
              <a:t>*Preis ist stark abhängig von der Auswahl der Technikkomponenten und Installationsbedingungen vor Ort</a:t>
            </a:r>
          </a:p>
        </p:txBody>
      </p:sp>
      <p:sp>
        <p:nvSpPr>
          <p:cNvPr id="15" name="Textfeld 14"/>
          <p:cNvSpPr txBox="1"/>
          <p:nvPr/>
        </p:nvSpPr>
        <p:spPr>
          <a:xfrm>
            <a:off x="6946808" y="2722450"/>
            <a:ext cx="4330792" cy="923330"/>
          </a:xfrm>
          <a:prstGeom prst="rect">
            <a:avLst/>
          </a:prstGeom>
          <a:noFill/>
        </p:spPr>
        <p:txBody>
          <a:bodyPr wrap="square" rtlCol="0">
            <a:spAutoFit/>
          </a:bodyPr>
          <a:lstStyle/>
          <a:p>
            <a:pPr marL="285750" indent="-285750">
              <a:lnSpc>
                <a:spcPct val="150000"/>
              </a:lnSpc>
              <a:buFont typeface="Arial" charset="0"/>
              <a:buChar char="•"/>
            </a:pPr>
            <a:r>
              <a:rPr lang="de-DE" dirty="0" smtClean="0">
                <a:solidFill>
                  <a:srgbClr val="595959"/>
                </a:solidFill>
                <a:latin typeface="Helvetica" panose="020B0604020202020204" pitchFamily="34" charset="0"/>
                <a:cs typeface="Helvetica" panose="020B0604020202020204" pitchFamily="34" charset="0"/>
              </a:rPr>
              <a:t>Über 70% Preisrückgang</a:t>
            </a:r>
          </a:p>
          <a:p>
            <a:pPr marL="285750" indent="-285750">
              <a:lnSpc>
                <a:spcPct val="150000"/>
              </a:lnSpc>
              <a:buFont typeface="Arial" charset="0"/>
              <a:buChar char="•"/>
            </a:pPr>
            <a:r>
              <a:rPr lang="de-DE" dirty="0">
                <a:solidFill>
                  <a:srgbClr val="595959"/>
                </a:solidFill>
                <a:latin typeface="Helvetica" panose="020B0604020202020204" pitchFamily="34" charset="0"/>
                <a:cs typeface="Helvetica" panose="020B0604020202020204" pitchFamily="34" charset="0"/>
              </a:rPr>
              <a:t>Preis pro kWp in 2017: etwa 1.500 </a:t>
            </a:r>
            <a:r>
              <a:rPr lang="de-DE" dirty="0" smtClean="0">
                <a:solidFill>
                  <a:srgbClr val="595959"/>
                </a:solidFill>
                <a:latin typeface="Helvetica" panose="020B0604020202020204" pitchFamily="34" charset="0"/>
                <a:cs typeface="Helvetica" panose="020B0604020202020204" pitchFamily="34" charset="0"/>
              </a:rPr>
              <a:t>€*</a:t>
            </a:r>
            <a:endParaRPr lang="de-DE" dirty="0">
              <a:solidFill>
                <a:srgbClr val="595959"/>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6379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447350"/>
            <a:ext cx="8035977" cy="447674"/>
          </a:xfrm>
        </p:spPr>
        <p:txBody>
          <a:bodyPr/>
          <a:lstStyle/>
          <a:p>
            <a:r>
              <a:rPr lang="de-DE" b="1" dirty="0" smtClean="0"/>
              <a:t>Rechnet sich eine neue PV-Anlage überhaupt noch?</a:t>
            </a:r>
            <a:endParaRPr lang="de-DE" b="1" dirty="0"/>
          </a:p>
        </p:txBody>
      </p:sp>
      <p:sp>
        <p:nvSpPr>
          <p:cNvPr id="19" name="Inhaltsplatzhalter 2"/>
          <p:cNvSpPr txBox="1">
            <a:spLocks/>
          </p:cNvSpPr>
          <p:nvPr/>
        </p:nvSpPr>
        <p:spPr>
          <a:xfrm>
            <a:off x="700795" y="5956938"/>
            <a:ext cx="10867428" cy="397837"/>
          </a:xfrm>
          <a:prstGeom prst="rect">
            <a:avLst/>
          </a:prstGeom>
          <a:noFill/>
          <a:ln>
            <a:noFill/>
          </a:ln>
          <a:effectLst/>
        </p:spPr>
        <p:txBody>
          <a:bodyPr tIns="144000"/>
          <a:lstStyle/>
          <a:p>
            <a:pPr marL="93662" defTabSz="1165225">
              <a:spcAft>
                <a:spcPts val="1200"/>
              </a:spcAft>
            </a:pPr>
            <a:r>
              <a:rPr lang="de-DE" sz="900" smtClean="0">
                <a:solidFill>
                  <a:schemeClr val="tx1">
                    <a:lumMod val="50000"/>
                    <a:lumOff val="50000"/>
                  </a:schemeClr>
                </a:solidFill>
                <a:latin typeface="Arial" pitchFamily="34" charset="0"/>
                <a:cs typeface="Arial" pitchFamily="34" charset="0"/>
              </a:rPr>
              <a:t>Annahmen: PV-Anlage </a:t>
            </a:r>
            <a:r>
              <a:rPr lang="de-DE" sz="900" dirty="0" smtClean="0">
                <a:solidFill>
                  <a:schemeClr val="tx1">
                    <a:lumMod val="50000"/>
                    <a:lumOff val="50000"/>
                  </a:schemeClr>
                </a:solidFill>
                <a:latin typeface="Arial" pitchFamily="34" charset="0"/>
                <a:cs typeface="Arial" pitchFamily="34" charset="0"/>
              </a:rPr>
              <a:t>mit 6.300 kWh Stromproduktion p.a., ohne Degradation, 25% Eigenverbrauch für PV-Anlage 2016 angenommen, 25 Cent/kWh ersparter Strompreis zzgl. 3% Strompreissteigerung p.a. </a:t>
            </a:r>
          </a:p>
        </p:txBody>
      </p:sp>
      <p:sp>
        <p:nvSpPr>
          <p:cNvPr id="15" name="Untertitel 1"/>
          <p:cNvSpPr txBox="1">
            <a:spLocks/>
          </p:cNvSpPr>
          <p:nvPr/>
        </p:nvSpPr>
        <p:spPr>
          <a:xfrm>
            <a:off x="838200" y="1372908"/>
            <a:ext cx="11132574" cy="4621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charset="0"/>
              <a:buNone/>
              <a:defRPr sz="2400" b="1" i="0" kern="1200">
                <a:solidFill>
                  <a:schemeClr val="tx1">
                    <a:lumMod val="65000"/>
                    <a:lumOff val="35000"/>
                  </a:schemeClr>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charset="0"/>
              <a:buNone/>
              <a:defRPr sz="2000" b="0" i="0" kern="1200">
                <a:solidFill>
                  <a:schemeClr val="tx1">
                    <a:lumMod val="75000"/>
                    <a:lumOff val="25000"/>
                  </a:schemeClr>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800" b="0" dirty="0" smtClean="0"/>
              <a:t>Einfacher Vergleich der Wirtschaftlichkeit einer PV-Anlage von 2006 und von 2017 </a:t>
            </a:r>
          </a:p>
        </p:txBody>
      </p:sp>
      <p:sp>
        <p:nvSpPr>
          <p:cNvPr id="16" name="Rechteck 15"/>
          <p:cNvSpPr/>
          <p:nvPr/>
        </p:nvSpPr>
        <p:spPr>
          <a:xfrm>
            <a:off x="6292116" y="5475558"/>
            <a:ext cx="1360663" cy="276999"/>
          </a:xfrm>
          <a:prstGeom prst="rect">
            <a:avLst/>
          </a:prstGeom>
        </p:spPr>
        <p:txBody>
          <a:bodyPr wrap="square">
            <a:spAutoFit/>
          </a:bodyPr>
          <a:lstStyle/>
          <a:p>
            <a:pPr algn="ctr"/>
            <a:r>
              <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Kaufpreis </a:t>
            </a: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2017</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0" name="Rechteck 19"/>
          <p:cNvSpPr/>
          <p:nvPr/>
        </p:nvSpPr>
        <p:spPr>
          <a:xfrm>
            <a:off x="2801406" y="2615609"/>
            <a:ext cx="1245984" cy="278209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400" dirty="0" smtClean="0">
                <a:solidFill>
                  <a:prstClr val="white"/>
                </a:solidFill>
              </a:rPr>
              <a:t>65.268 €</a:t>
            </a:r>
          </a:p>
          <a:p>
            <a:pPr algn="ctr"/>
            <a:r>
              <a:rPr lang="de-DE" sz="1000" dirty="0" smtClean="0">
                <a:solidFill>
                  <a:prstClr val="white"/>
                </a:solidFill>
              </a:rPr>
              <a:t>EEG-Vergütung 51,8 Cent je kWh</a:t>
            </a:r>
            <a:endParaRPr lang="de-DE" sz="10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22" name="Rechteck 21"/>
          <p:cNvSpPr/>
          <p:nvPr/>
        </p:nvSpPr>
        <p:spPr>
          <a:xfrm>
            <a:off x="2756622" y="5475558"/>
            <a:ext cx="1343690" cy="461665"/>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Vergütung für  20 Jahre</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23" name="Rechteck 22"/>
          <p:cNvSpPr/>
          <p:nvPr/>
        </p:nvSpPr>
        <p:spPr>
          <a:xfrm>
            <a:off x="7863564" y="5487089"/>
            <a:ext cx="1408912" cy="461665"/>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Vergütung &amp; Ersparnis 20 J.</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cxnSp>
        <p:nvCxnSpPr>
          <p:cNvPr id="24" name="Gerade Verbindung 23"/>
          <p:cNvCxnSpPr/>
          <p:nvPr/>
        </p:nvCxnSpPr>
        <p:spPr>
          <a:xfrm>
            <a:off x="5995114" y="2161367"/>
            <a:ext cx="2190" cy="3704002"/>
          </a:xfrm>
          <a:prstGeom prst="line">
            <a:avLst/>
          </a:prstGeom>
          <a:ln>
            <a:solidFill>
              <a:srgbClr val="6A0000"/>
            </a:solidFill>
          </a:ln>
        </p:spPr>
        <p:style>
          <a:lnRef idx="2">
            <a:schemeClr val="accent1"/>
          </a:lnRef>
          <a:fillRef idx="0">
            <a:schemeClr val="accent1"/>
          </a:fillRef>
          <a:effectRef idx="1">
            <a:schemeClr val="accent1"/>
          </a:effectRef>
          <a:fontRef idx="minor">
            <a:schemeClr val="tx1"/>
          </a:fontRef>
        </p:style>
      </p:cxnSp>
      <p:sp>
        <p:nvSpPr>
          <p:cNvPr id="32" name="Rechteck 31"/>
          <p:cNvSpPr/>
          <p:nvPr/>
        </p:nvSpPr>
        <p:spPr>
          <a:xfrm>
            <a:off x="1240612" y="3923414"/>
            <a:ext cx="1246909" cy="1474287"/>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smtClean="0">
                <a:solidFill>
                  <a:prstClr val="white"/>
                </a:solidFill>
              </a:rPr>
              <a:t>35.000 €</a:t>
            </a:r>
            <a:endParaRPr lang="de-DE" sz="1400" dirty="0">
              <a:solidFill>
                <a:prstClr val="white"/>
              </a:solidFill>
            </a:endParaRPr>
          </a:p>
        </p:txBody>
      </p:sp>
      <p:sp>
        <p:nvSpPr>
          <p:cNvPr id="34" name="Rechteck 33"/>
          <p:cNvSpPr/>
          <p:nvPr/>
        </p:nvSpPr>
        <p:spPr>
          <a:xfrm>
            <a:off x="1154573" y="5487089"/>
            <a:ext cx="1360663" cy="276999"/>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Kaufpreis 2006</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35" name="Rechteck 34"/>
          <p:cNvSpPr/>
          <p:nvPr/>
        </p:nvSpPr>
        <p:spPr>
          <a:xfrm>
            <a:off x="6348994" y="4848447"/>
            <a:ext cx="1246909" cy="564602"/>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smtClean="0">
                <a:solidFill>
                  <a:prstClr val="white"/>
                </a:solidFill>
              </a:rPr>
              <a:t>10.500 </a:t>
            </a:r>
            <a:r>
              <a:rPr lang="de-DE" sz="1400" dirty="0" smtClean="0">
                <a:solidFill>
                  <a:prstClr val="white"/>
                </a:solidFill>
              </a:rPr>
              <a:t>€</a:t>
            </a:r>
            <a:endParaRPr lang="de-DE" sz="1400" dirty="0">
              <a:solidFill>
                <a:prstClr val="white"/>
              </a:solidFill>
            </a:endParaRPr>
          </a:p>
        </p:txBody>
      </p:sp>
      <p:sp>
        <p:nvSpPr>
          <p:cNvPr id="36" name="Rechteck 35"/>
          <p:cNvSpPr/>
          <p:nvPr/>
        </p:nvSpPr>
        <p:spPr>
          <a:xfrm>
            <a:off x="1169021" y="2069108"/>
            <a:ext cx="3721956" cy="276999"/>
          </a:xfrm>
          <a:prstGeom prst="rect">
            <a:avLst/>
          </a:prstGeom>
        </p:spPr>
        <p:txBody>
          <a:bodyPr wrap="square">
            <a:spAutoFit/>
          </a:bodyPr>
          <a:lstStyle/>
          <a:p>
            <a:r>
              <a:rPr lang="de-DE" sz="12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PV-Anlage (7 kWp) </a:t>
            </a:r>
            <a:r>
              <a:rPr lang="de-DE" sz="1200" b="1" u="sng"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2006</a:t>
            </a:r>
            <a:r>
              <a:rPr lang="de-DE" sz="12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 100% Stromverkauf</a:t>
            </a:r>
            <a:endPar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37" name="Rechteck 36"/>
          <p:cNvSpPr/>
          <p:nvPr/>
        </p:nvSpPr>
        <p:spPr>
          <a:xfrm>
            <a:off x="6292115" y="2069108"/>
            <a:ext cx="5159149" cy="276999"/>
          </a:xfrm>
          <a:prstGeom prst="rect">
            <a:avLst/>
          </a:prstGeom>
        </p:spPr>
        <p:txBody>
          <a:bodyPr wrap="square">
            <a:spAutoFit/>
          </a:bodyPr>
          <a:lstStyle/>
          <a:p>
            <a:r>
              <a:rPr lang="de-DE" sz="12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PV-Anlage (7 kWp) </a:t>
            </a:r>
            <a:r>
              <a:rPr lang="de-DE" sz="1200" b="1" u="sng"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2017</a:t>
            </a:r>
            <a:r>
              <a:rPr lang="de-DE" sz="1200" b="1"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 75% Stromverkauf &amp; 25% Eigenverbrauch</a:t>
            </a:r>
            <a:endParaRPr lang="de-DE" sz="1200" b="1"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40" name="Rechteck 39"/>
          <p:cNvSpPr/>
          <p:nvPr/>
        </p:nvSpPr>
        <p:spPr>
          <a:xfrm>
            <a:off x="7945028" y="4767826"/>
            <a:ext cx="1245984" cy="65604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400" dirty="0" smtClean="0">
                <a:solidFill>
                  <a:prstClr val="white"/>
                </a:solidFill>
              </a:rPr>
              <a:t>11.633 €</a:t>
            </a:r>
          </a:p>
          <a:p>
            <a:pPr algn="ctr"/>
            <a:r>
              <a:rPr lang="de-DE" sz="1000" dirty="0" smtClean="0">
                <a:solidFill>
                  <a:prstClr val="white"/>
                </a:solidFill>
              </a:rPr>
              <a:t>EEG-Vergütung 12,31 Cent je kWh</a:t>
            </a:r>
            <a:endParaRPr lang="de-DE" sz="10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41" name="Rechteck 40"/>
          <p:cNvSpPr/>
          <p:nvPr/>
        </p:nvSpPr>
        <p:spPr>
          <a:xfrm>
            <a:off x="4280550" y="5475558"/>
            <a:ext cx="1481404" cy="461665"/>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Faktor Kapital- Vervielfältigung</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42" name="Rechteck 41"/>
          <p:cNvSpPr/>
          <p:nvPr/>
        </p:nvSpPr>
        <p:spPr>
          <a:xfrm>
            <a:off x="7945028" y="4122390"/>
            <a:ext cx="1245984" cy="60621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dirty="0">
              <a:solidFill>
                <a:prstClr val="white"/>
              </a:solidFill>
            </a:endParaRPr>
          </a:p>
          <a:p>
            <a:pPr algn="ctr"/>
            <a:endParaRPr lang="de-DE" sz="1600" dirty="0">
              <a:solidFill>
                <a:prstClr val="white"/>
              </a:solidFill>
            </a:endParaRPr>
          </a:p>
          <a:p>
            <a:pPr algn="ctr"/>
            <a:r>
              <a:rPr lang="de-DE" sz="1400" dirty="0" smtClean="0">
                <a:solidFill>
                  <a:prstClr val="white"/>
                </a:solidFill>
              </a:rPr>
              <a:t>10.581 €</a:t>
            </a:r>
          </a:p>
          <a:p>
            <a:pPr algn="ctr"/>
            <a:r>
              <a:rPr lang="de-DE" sz="1000" dirty="0" smtClean="0">
                <a:solidFill>
                  <a:prstClr val="white"/>
                </a:solidFill>
              </a:rPr>
              <a:t>Ersparte Stromkosten</a:t>
            </a:r>
            <a:endParaRPr lang="de-DE" sz="1000" dirty="0">
              <a:solidFill>
                <a:prstClr val="white"/>
              </a:solidFill>
            </a:endParaRPr>
          </a:p>
          <a:p>
            <a:pPr algn="ctr"/>
            <a:endParaRPr lang="de-DE" sz="1600" dirty="0">
              <a:solidFill>
                <a:prstClr val="white"/>
              </a:solidFill>
            </a:endParaRPr>
          </a:p>
          <a:p>
            <a:pPr algn="ctr"/>
            <a:endParaRPr lang="de-DE" sz="1600" dirty="0">
              <a:solidFill>
                <a:prstClr val="white"/>
              </a:solidFill>
            </a:endParaRPr>
          </a:p>
        </p:txBody>
      </p:sp>
      <p:sp>
        <p:nvSpPr>
          <p:cNvPr id="43" name="Rechteck 42"/>
          <p:cNvSpPr/>
          <p:nvPr/>
        </p:nvSpPr>
        <p:spPr>
          <a:xfrm>
            <a:off x="4401270" y="3721395"/>
            <a:ext cx="1246909" cy="1691653"/>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smtClean="0">
                <a:solidFill>
                  <a:prstClr val="black">
                    <a:lumMod val="50000"/>
                    <a:lumOff val="50000"/>
                  </a:prstClr>
                </a:solidFill>
              </a:rPr>
              <a:t>1,86</a:t>
            </a:r>
            <a:endParaRPr lang="de-DE" sz="1400" dirty="0">
              <a:solidFill>
                <a:prstClr val="black">
                  <a:lumMod val="50000"/>
                  <a:lumOff val="50000"/>
                </a:prstClr>
              </a:solidFill>
            </a:endParaRPr>
          </a:p>
        </p:txBody>
      </p:sp>
      <p:sp>
        <p:nvSpPr>
          <p:cNvPr id="44" name="Rechteck 43"/>
          <p:cNvSpPr/>
          <p:nvPr/>
        </p:nvSpPr>
        <p:spPr>
          <a:xfrm>
            <a:off x="9422889" y="5489461"/>
            <a:ext cx="1481404" cy="461665"/>
          </a:xfrm>
          <a:prstGeom prst="rect">
            <a:avLst/>
          </a:prstGeom>
        </p:spPr>
        <p:txBody>
          <a:bodyPr wrap="square">
            <a:spAutoFit/>
          </a:bodyPr>
          <a:lstStyle/>
          <a:p>
            <a:pPr algn="ctr"/>
            <a:r>
              <a:rPr lang="de-DE" sz="1200" dirty="0" smtClean="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rPr>
              <a:t>Faktor Kapital-Vervielfältigung</a:t>
            </a:r>
            <a:endParaRPr lang="de-DE" sz="1200" dirty="0">
              <a:solidFill>
                <a:prstClr val="black">
                  <a:lumMod val="65000"/>
                  <a:lumOff val="35000"/>
                </a:prstClr>
              </a:solidFill>
              <a:latin typeface="Helvetica" panose="020B0604020202020204" pitchFamily="34" charset="0"/>
              <a:ea typeface="Calibri" panose="020F0502020204030204" pitchFamily="34" charset="0"/>
              <a:cs typeface="Times New Roman" panose="02020603050405020304" pitchFamily="18" charset="0"/>
            </a:endParaRPr>
          </a:p>
        </p:txBody>
      </p:sp>
      <p:sp>
        <p:nvSpPr>
          <p:cNvPr id="45" name="Rechteck 44"/>
          <p:cNvSpPr/>
          <p:nvPr/>
        </p:nvSpPr>
        <p:spPr>
          <a:xfrm>
            <a:off x="9540137" y="3372814"/>
            <a:ext cx="1246909" cy="2043080"/>
          </a:xfrm>
          <a:prstGeom prst="rect">
            <a:avLst/>
          </a:prstGeom>
          <a:gradFill flip="none" rotWithShape="1">
            <a:gsLst>
              <a:gs pos="0">
                <a:schemeClr val="bg1">
                  <a:lumMod val="65000"/>
                </a:schemeClr>
              </a:gs>
              <a:gs pos="50000">
                <a:schemeClr val="bg1">
                  <a:lumMod val="65000"/>
                  <a:tint val="44500"/>
                  <a:satMod val="160000"/>
                </a:schemeClr>
              </a:gs>
              <a:gs pos="100000">
                <a:schemeClr val="bg1">
                  <a:lumMod val="85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smtClean="0">
                <a:solidFill>
                  <a:prstClr val="black">
                    <a:lumMod val="50000"/>
                    <a:lumOff val="50000"/>
                  </a:prstClr>
                </a:solidFill>
              </a:rPr>
              <a:t>2,12</a:t>
            </a:r>
            <a:endParaRPr lang="de-DE" sz="1400" dirty="0">
              <a:solidFill>
                <a:prstClr val="black">
                  <a:lumMod val="50000"/>
                  <a:lumOff val="50000"/>
                </a:prstClr>
              </a:solidFill>
            </a:endParaRPr>
          </a:p>
        </p:txBody>
      </p:sp>
    </p:spTree>
    <p:extLst>
      <p:ext uri="{BB962C8B-B14F-4D97-AF65-F5344CB8AC3E}">
        <p14:creationId xmlns:p14="http://schemas.microsoft.com/office/powerpoint/2010/main" val="58570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2" grpId="0"/>
      <p:bldP spid="23" grpId="0"/>
      <p:bldP spid="32" grpId="0" animBg="1"/>
      <p:bldP spid="34" grpId="0"/>
      <p:bldP spid="35" grpId="0" animBg="1"/>
      <p:bldP spid="36" grpId="0"/>
      <p:bldP spid="37" grpId="0"/>
      <p:bldP spid="40" grpId="0" animBg="1"/>
      <p:bldP spid="41" grpId="0"/>
      <p:bldP spid="42" grpId="0" animBg="1"/>
      <p:bldP spid="43" grpId="0" animBg="1"/>
      <p:bldP spid="44" grpId="0"/>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2" descr="Bildschirmfoto 2016-06-29 um 22.44.11.png"/>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84759" y="1723565"/>
            <a:ext cx="6825544" cy="4026786"/>
          </a:xfrm>
          <a:prstGeom prst="rect">
            <a:avLst/>
          </a:prstGeom>
        </p:spPr>
      </p:pic>
      <p:sp>
        <p:nvSpPr>
          <p:cNvPr id="3" name="Titel 2"/>
          <p:cNvSpPr>
            <a:spLocks noGrp="1"/>
          </p:cNvSpPr>
          <p:nvPr>
            <p:ph type="title"/>
          </p:nvPr>
        </p:nvSpPr>
        <p:spPr>
          <a:xfrm>
            <a:off x="838200" y="447350"/>
            <a:ext cx="8035977" cy="447674"/>
          </a:xfrm>
        </p:spPr>
        <p:txBody>
          <a:bodyPr>
            <a:normAutofit/>
          </a:bodyPr>
          <a:lstStyle/>
          <a:p>
            <a:r>
              <a:rPr lang="de-DE" b="1" dirty="0" smtClean="0"/>
              <a:t>Rechnen sich Stromspeichersysteme schon &amp; </a:t>
            </a:r>
            <a:r>
              <a:rPr lang="de-DE" b="1" dirty="0"/>
              <a:t>sind diese ausgereift</a:t>
            </a:r>
            <a:r>
              <a:rPr lang="de-DE" b="1" dirty="0" smtClean="0"/>
              <a:t>?</a:t>
            </a:r>
            <a:endParaRPr lang="de-DE" b="1" dirty="0"/>
          </a:p>
        </p:txBody>
      </p:sp>
      <p:sp>
        <p:nvSpPr>
          <p:cNvPr id="12" name="Textplatzhalter 8"/>
          <p:cNvSpPr>
            <a:spLocks noGrp="1"/>
          </p:cNvSpPr>
          <p:nvPr>
            <p:ph type="body" sz="quarter" idx="4294967295"/>
          </p:nvPr>
        </p:nvSpPr>
        <p:spPr>
          <a:xfrm>
            <a:off x="838200" y="1049143"/>
            <a:ext cx="6102246" cy="459904"/>
          </a:xfrm>
          <a:prstGeom prst="rect">
            <a:avLst/>
          </a:prstGeom>
        </p:spPr>
        <p:txBody>
          <a:bodyPr>
            <a:noAutofit/>
          </a:bodyPr>
          <a:lstStyle/>
          <a:p>
            <a:pPr marL="0" indent="0">
              <a:lnSpc>
                <a:spcPct val="150000"/>
              </a:lnSpc>
              <a:buNone/>
            </a:pPr>
            <a:r>
              <a:rPr lang="de-DE" dirty="0">
                <a:solidFill>
                  <a:schemeClr val="tx1">
                    <a:lumMod val="65000"/>
                    <a:lumOff val="35000"/>
                  </a:schemeClr>
                </a:solidFill>
              </a:rPr>
              <a:t>Anzahl installierter Stromspeicher</a:t>
            </a:r>
          </a:p>
        </p:txBody>
      </p:sp>
      <p:sp>
        <p:nvSpPr>
          <p:cNvPr id="13" name="Inhaltsplatzhalter 2"/>
          <p:cNvSpPr txBox="1">
            <a:spLocks/>
          </p:cNvSpPr>
          <p:nvPr/>
        </p:nvSpPr>
        <p:spPr>
          <a:xfrm>
            <a:off x="984759" y="5904470"/>
            <a:ext cx="5862251" cy="397837"/>
          </a:xfrm>
          <a:prstGeom prst="rect">
            <a:avLst/>
          </a:prstGeom>
          <a:noFill/>
          <a:ln>
            <a:noFill/>
          </a:ln>
          <a:effectLst/>
        </p:spPr>
        <p:txBody>
          <a:bodyPr tIns="144000"/>
          <a:lstStyle/>
          <a:p>
            <a:pPr marL="93662" defTabSz="1165225">
              <a:spcAft>
                <a:spcPts val="1200"/>
              </a:spcAft>
            </a:pPr>
            <a:r>
              <a:rPr lang="de-DE" sz="1100" dirty="0" smtClean="0">
                <a:solidFill>
                  <a:schemeClr val="tx1">
                    <a:lumMod val="50000"/>
                    <a:lumOff val="50000"/>
                  </a:schemeClr>
                </a:solidFill>
                <a:latin typeface="Arial" pitchFamily="34" charset="0"/>
                <a:cs typeface="Arial" pitchFamily="34" charset="0"/>
              </a:rPr>
              <a:t>Quelle: Speichermonitoring RWTH Aachen 2016 (insgesamt nutzbare Kapazität in kWh)</a:t>
            </a:r>
          </a:p>
        </p:txBody>
      </p:sp>
      <p:sp>
        <p:nvSpPr>
          <p:cNvPr id="9" name="Textfeld 8"/>
          <p:cNvSpPr txBox="1"/>
          <p:nvPr/>
        </p:nvSpPr>
        <p:spPr>
          <a:xfrm>
            <a:off x="7930300" y="2519218"/>
            <a:ext cx="3912909" cy="2169825"/>
          </a:xfrm>
          <a:prstGeom prst="rect">
            <a:avLst/>
          </a:prstGeom>
          <a:noFill/>
        </p:spPr>
        <p:txBody>
          <a:bodyPr wrap="square" rtlCol="0">
            <a:spAutoFit/>
          </a:bodyPr>
          <a:lstStyle/>
          <a:p>
            <a:pPr marL="285750" indent="-285750">
              <a:lnSpc>
                <a:spcPct val="150000"/>
              </a:lnSpc>
              <a:buFont typeface="Arial" charset="0"/>
              <a:buChar char="•"/>
            </a:pPr>
            <a:r>
              <a:rPr lang="de-DE" dirty="0">
                <a:solidFill>
                  <a:srgbClr val="595959"/>
                </a:solidFill>
                <a:latin typeface="Helvetica" panose="020B0604020202020204" pitchFamily="34" charset="0"/>
                <a:cs typeface="Helvetica" panose="020B0604020202020204" pitchFamily="34" charset="0"/>
              </a:rPr>
              <a:t>Bis </a:t>
            </a:r>
            <a:r>
              <a:rPr lang="de-DE" dirty="0" smtClean="0">
                <a:solidFill>
                  <a:srgbClr val="595959"/>
                </a:solidFill>
                <a:latin typeface="Helvetica" panose="020B0604020202020204" pitchFamily="34" charset="0"/>
                <a:cs typeface="Helvetica" panose="020B0604020202020204" pitchFamily="34" charset="0"/>
              </a:rPr>
              <a:t>Anfang 2017 sind deutschlandweit rund </a:t>
            </a:r>
            <a:r>
              <a:rPr lang="de-DE" dirty="0">
                <a:solidFill>
                  <a:srgbClr val="595959"/>
                </a:solidFill>
                <a:latin typeface="Helvetica" panose="020B0604020202020204" pitchFamily="34" charset="0"/>
                <a:cs typeface="Helvetica" panose="020B0604020202020204" pitchFamily="34" charset="0"/>
              </a:rPr>
              <a:t>5</a:t>
            </a:r>
            <a:r>
              <a:rPr lang="de-DE" dirty="0" smtClean="0">
                <a:solidFill>
                  <a:srgbClr val="595959"/>
                </a:solidFill>
                <a:latin typeface="Helvetica" panose="020B0604020202020204" pitchFamily="34" charset="0"/>
                <a:cs typeface="Helvetica" panose="020B0604020202020204" pitchFamily="34" charset="0"/>
              </a:rPr>
              <a:t>0.000 Stromspeicher verbaut worden</a:t>
            </a:r>
          </a:p>
          <a:p>
            <a:pPr marL="285750" indent="-285750">
              <a:lnSpc>
                <a:spcPct val="150000"/>
              </a:lnSpc>
              <a:buFont typeface="Arial" charset="0"/>
              <a:buChar char="•"/>
            </a:pPr>
            <a:r>
              <a:rPr lang="de-DE" dirty="0" smtClean="0">
                <a:solidFill>
                  <a:srgbClr val="595959"/>
                </a:solidFill>
                <a:latin typeface="Helvetica" panose="020B0604020202020204" pitchFamily="34" charset="0"/>
                <a:cs typeface="Helvetica" panose="020B0604020202020204" pitchFamily="34" charset="0"/>
              </a:rPr>
              <a:t>Erste Speicher wurden bereits 2008 entwickelt und getestet</a:t>
            </a:r>
            <a:endParaRPr lang="de-DE" dirty="0">
              <a:solidFill>
                <a:srgbClr val="595959"/>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607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8"/>
          <p:cNvSpPr>
            <a:spLocks noGrp="1"/>
          </p:cNvSpPr>
          <p:nvPr>
            <p:ph type="body" sz="quarter" idx="4294967295"/>
          </p:nvPr>
        </p:nvSpPr>
        <p:spPr>
          <a:xfrm>
            <a:off x="838200" y="1059711"/>
            <a:ext cx="6102246" cy="459904"/>
          </a:xfrm>
          <a:prstGeom prst="rect">
            <a:avLst/>
          </a:prstGeom>
        </p:spPr>
        <p:txBody>
          <a:bodyPr>
            <a:noAutofit/>
          </a:bodyPr>
          <a:lstStyle/>
          <a:p>
            <a:pPr marL="0" indent="0">
              <a:lnSpc>
                <a:spcPct val="150000"/>
              </a:lnSpc>
              <a:buNone/>
            </a:pPr>
            <a:r>
              <a:rPr lang="de-DE" dirty="0">
                <a:solidFill>
                  <a:schemeClr val="tx1">
                    <a:lumMod val="65000"/>
                    <a:lumOff val="35000"/>
                  </a:schemeClr>
                </a:solidFill>
              </a:rPr>
              <a:t>Anzahl installierter </a:t>
            </a:r>
            <a:r>
              <a:rPr lang="de-DE" dirty="0" smtClean="0">
                <a:solidFill>
                  <a:schemeClr val="tx1">
                    <a:lumMod val="65000"/>
                    <a:lumOff val="35000"/>
                  </a:schemeClr>
                </a:solidFill>
              </a:rPr>
              <a:t>Stromspeicher und Ausblick</a:t>
            </a:r>
            <a:endParaRPr lang="de-DE" dirty="0">
              <a:solidFill>
                <a:schemeClr val="tx1">
                  <a:lumMod val="65000"/>
                  <a:lumOff val="35000"/>
                </a:schemeClr>
              </a:solidFill>
            </a:endParaRPr>
          </a:p>
        </p:txBody>
      </p:sp>
      <p:pic>
        <p:nvPicPr>
          <p:cNvPr id="2" name="Bild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5889" y="1894959"/>
            <a:ext cx="7007150" cy="4043927"/>
          </a:xfrm>
          <a:prstGeom prst="rect">
            <a:avLst/>
          </a:prstGeom>
        </p:spPr>
      </p:pic>
      <p:sp>
        <p:nvSpPr>
          <p:cNvPr id="7" name="Textfeld 6"/>
          <p:cNvSpPr txBox="1"/>
          <p:nvPr/>
        </p:nvSpPr>
        <p:spPr>
          <a:xfrm>
            <a:off x="7556408" y="2722450"/>
            <a:ext cx="3912909" cy="1338828"/>
          </a:xfrm>
          <a:prstGeom prst="rect">
            <a:avLst/>
          </a:prstGeom>
          <a:noFill/>
        </p:spPr>
        <p:txBody>
          <a:bodyPr wrap="square" rtlCol="0">
            <a:spAutoFit/>
          </a:bodyPr>
          <a:lstStyle/>
          <a:p>
            <a:pPr marL="285750" indent="-285750">
              <a:lnSpc>
                <a:spcPct val="150000"/>
              </a:lnSpc>
              <a:buFont typeface="Arial" charset="0"/>
              <a:buChar char="•"/>
            </a:pPr>
            <a:r>
              <a:rPr lang="de-DE" dirty="0" smtClean="0">
                <a:solidFill>
                  <a:srgbClr val="595959"/>
                </a:solidFill>
                <a:latin typeface="Helvetica" panose="020B0604020202020204" pitchFamily="34" charset="0"/>
                <a:cs typeface="Helvetica" panose="020B0604020202020204" pitchFamily="34" charset="0"/>
              </a:rPr>
              <a:t>In den nächsten Jahren wird ein Boom für Stromspeicher insbesondere in D erwartet</a:t>
            </a:r>
            <a:endParaRPr lang="de-DE" sz="1600" dirty="0">
              <a:solidFill>
                <a:srgbClr val="595959"/>
              </a:solidFill>
              <a:latin typeface="Helvetica" panose="020B0604020202020204" pitchFamily="34" charset="0"/>
              <a:cs typeface="Helvetica" panose="020B0604020202020204" pitchFamily="34" charset="0"/>
            </a:endParaRPr>
          </a:p>
        </p:txBody>
      </p:sp>
      <p:sp>
        <p:nvSpPr>
          <p:cNvPr id="8" name="Titel 2"/>
          <p:cNvSpPr txBox="1">
            <a:spLocks/>
          </p:cNvSpPr>
          <p:nvPr/>
        </p:nvSpPr>
        <p:spPr>
          <a:xfrm>
            <a:off x="838200" y="447350"/>
            <a:ext cx="8035977" cy="447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kern="1200">
                <a:solidFill>
                  <a:schemeClr val="tx1">
                    <a:lumMod val="65000"/>
                    <a:lumOff val="35000"/>
                  </a:schemeClr>
                </a:solidFill>
                <a:latin typeface="Exo" charset="0"/>
                <a:ea typeface="Exo" charset="0"/>
                <a:cs typeface="Exo" charset="0"/>
              </a:defRPr>
            </a:lvl1pPr>
          </a:lstStyle>
          <a:p>
            <a:r>
              <a:rPr lang="de-DE" b="1" smtClean="0"/>
              <a:t>Rechnen sich Stromspeichersysteme schon &amp; sind diese ausgereift?</a:t>
            </a:r>
            <a:endParaRPr lang="de-DE" b="1" dirty="0"/>
          </a:p>
        </p:txBody>
      </p:sp>
    </p:spTree>
    <p:extLst>
      <p:ext uri="{BB962C8B-B14F-4D97-AF65-F5344CB8AC3E}">
        <p14:creationId xmlns:p14="http://schemas.microsoft.com/office/powerpoint/2010/main" val="1326247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447350"/>
            <a:ext cx="8035977" cy="447674"/>
          </a:xfrm>
        </p:spPr>
        <p:txBody>
          <a:bodyPr>
            <a:noAutofit/>
          </a:bodyPr>
          <a:lstStyle/>
          <a:p>
            <a:r>
              <a:rPr lang="de-DE" b="1" dirty="0" smtClean="0"/>
              <a:t>Wie </a:t>
            </a:r>
            <a:r>
              <a:rPr lang="de-DE" b="1" dirty="0"/>
              <a:t>haben sich </a:t>
            </a:r>
            <a:r>
              <a:rPr lang="de-DE" b="1" dirty="0" smtClean="0"/>
              <a:t>Strompreise zuhause entwickelt </a:t>
            </a:r>
            <a:r>
              <a:rPr lang="de-DE" b="1" dirty="0"/>
              <a:t>und </a:t>
            </a:r>
            <a:r>
              <a:rPr lang="de-DE" b="1" dirty="0" smtClean="0"/>
              <a:t>wie geht es weiter?</a:t>
            </a:r>
            <a:endParaRPr lang="de-DE" b="1" dirty="0"/>
          </a:p>
        </p:txBody>
      </p:sp>
      <p:sp>
        <p:nvSpPr>
          <p:cNvPr id="15" name="Textfeld 14"/>
          <p:cNvSpPr txBox="1"/>
          <p:nvPr/>
        </p:nvSpPr>
        <p:spPr>
          <a:xfrm>
            <a:off x="8585325" y="4158920"/>
            <a:ext cx="2745694" cy="830997"/>
          </a:xfrm>
          <a:prstGeom prst="rect">
            <a:avLst/>
          </a:prstGeom>
          <a:noFill/>
        </p:spPr>
        <p:txBody>
          <a:bodyPr wrap="square" rtlCol="0">
            <a:spAutoFit/>
          </a:bodyPr>
          <a:lstStyle/>
          <a:p>
            <a:pPr fontAlgn="base">
              <a:spcBef>
                <a:spcPct val="0"/>
              </a:spcBef>
              <a:spcAft>
                <a:spcPct val="0"/>
              </a:spcAft>
            </a:pPr>
            <a:r>
              <a:rPr lang="de-DE" sz="1600" dirty="0" smtClean="0">
                <a:solidFill>
                  <a:srgbClr val="595959"/>
                </a:solidFill>
                <a:latin typeface="Calibri" charset="0"/>
                <a:ea typeface="ＭＳ Ｐゴシック" charset="0"/>
                <a:cs typeface="ＭＳ Ｐゴシック" charset="0"/>
              </a:rPr>
              <a:t>Beispielhaft </a:t>
            </a:r>
            <a:r>
              <a:rPr lang="de-DE" sz="1600" dirty="0">
                <a:solidFill>
                  <a:srgbClr val="595959"/>
                </a:solidFill>
                <a:latin typeface="Calibri" charset="0"/>
                <a:ea typeface="ＭＳ Ｐゴシック" charset="0"/>
                <a:cs typeface="ＭＳ Ｐゴシック" charset="0"/>
              </a:rPr>
              <a:t>für ein Einfamilienhaus mit </a:t>
            </a:r>
            <a:r>
              <a:rPr lang="de-DE" sz="1600" dirty="0" smtClean="0">
                <a:solidFill>
                  <a:srgbClr val="595959"/>
                </a:solidFill>
                <a:latin typeface="Calibri" charset="0"/>
                <a:ea typeface="ＭＳ Ｐゴシック" charset="0"/>
                <a:cs typeface="ＭＳ Ｐゴシック" charset="0"/>
              </a:rPr>
              <a:t>4.300 </a:t>
            </a:r>
            <a:r>
              <a:rPr lang="de-DE" sz="1600" dirty="0">
                <a:solidFill>
                  <a:srgbClr val="595959"/>
                </a:solidFill>
                <a:latin typeface="Calibri" charset="0"/>
                <a:ea typeface="ＭＳ Ｐゴシック" charset="0"/>
                <a:cs typeface="ＭＳ Ｐゴシック" charset="0"/>
              </a:rPr>
              <a:t>kWh Jahresstrombedarf</a:t>
            </a:r>
          </a:p>
        </p:txBody>
      </p:sp>
      <p:grpSp>
        <p:nvGrpSpPr>
          <p:cNvPr id="7" name="Gruppieren 6"/>
          <p:cNvGrpSpPr/>
          <p:nvPr/>
        </p:nvGrpSpPr>
        <p:grpSpPr>
          <a:xfrm>
            <a:off x="960832" y="1486463"/>
            <a:ext cx="7255716" cy="4309070"/>
            <a:chOff x="2450839" y="1418490"/>
            <a:chExt cx="7255716" cy="4309070"/>
          </a:xfrm>
        </p:grpSpPr>
        <p:grpSp>
          <p:nvGrpSpPr>
            <p:cNvPr id="6" name="Gruppieren 5"/>
            <p:cNvGrpSpPr/>
            <p:nvPr/>
          </p:nvGrpSpPr>
          <p:grpSpPr>
            <a:xfrm>
              <a:off x="2450839" y="1418490"/>
              <a:ext cx="7255716" cy="4309070"/>
              <a:chOff x="2450839" y="1418490"/>
              <a:chExt cx="7255716" cy="4309070"/>
            </a:xfrm>
          </p:grpSpPr>
          <p:grpSp>
            <p:nvGrpSpPr>
              <p:cNvPr id="4" name="Gruppieren 3"/>
              <p:cNvGrpSpPr/>
              <p:nvPr/>
            </p:nvGrpSpPr>
            <p:grpSpPr>
              <a:xfrm>
                <a:off x="2450839" y="1418490"/>
                <a:ext cx="7255716" cy="4309070"/>
                <a:chOff x="2450839" y="895024"/>
                <a:chExt cx="8053426" cy="4782819"/>
              </a:xfrm>
            </p:grpSpPr>
            <p:pic>
              <p:nvPicPr>
                <p:cNvPr id="8" name="Picture 2"/>
                <p:cNvPicPr>
                  <a:picLocks noChangeAspect="1" noChangeArrowheads="1"/>
                </p:cNvPicPr>
                <p:nvPr/>
              </p:nvPicPr>
              <p:blipFill rotWithShape="1">
                <a:blip r:embed="rId2" cstate="screen">
                  <a:grayscl/>
                  <a:extLst>
                    <a:ext uri="{28A0092B-C50C-407E-A947-70E740481C1C}">
                      <a14:useLocalDpi xmlns:a14="http://schemas.microsoft.com/office/drawing/2010/main"/>
                    </a:ext>
                  </a:extLst>
                </a:blip>
                <a:srcRect/>
                <a:stretch/>
              </p:blipFill>
              <p:spPr bwMode="auto">
                <a:xfrm>
                  <a:off x="2450839" y="895024"/>
                  <a:ext cx="7913708" cy="47828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uppieren 1"/>
                <p:cNvGrpSpPr/>
                <p:nvPr/>
              </p:nvGrpSpPr>
              <p:grpSpPr>
                <a:xfrm>
                  <a:off x="3239661" y="1308706"/>
                  <a:ext cx="7264604" cy="2634899"/>
                  <a:chOff x="3239661" y="1308706"/>
                  <a:chExt cx="7264604" cy="2634899"/>
                </a:xfrm>
              </p:grpSpPr>
              <p:sp>
                <p:nvSpPr>
                  <p:cNvPr id="10" name="Legende mit Pfeil nach unten 9"/>
                  <p:cNvSpPr/>
                  <p:nvPr/>
                </p:nvSpPr>
                <p:spPr>
                  <a:xfrm>
                    <a:off x="3239661" y="3505230"/>
                    <a:ext cx="642840" cy="438375"/>
                  </a:xfrm>
                  <a:prstGeom prst="downArrowCallou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de-DE" sz="1600" dirty="0" smtClean="0">
                        <a:solidFill>
                          <a:prstClr val="white"/>
                        </a:solidFill>
                        <a:latin typeface="Calibri"/>
                      </a:rPr>
                      <a:t>25 €</a:t>
                    </a:r>
                    <a:endParaRPr lang="de-DE" sz="1600" dirty="0">
                      <a:solidFill>
                        <a:prstClr val="white"/>
                      </a:solidFill>
                      <a:latin typeface="Calibri"/>
                    </a:endParaRPr>
                  </a:p>
                </p:txBody>
              </p:sp>
              <p:sp>
                <p:nvSpPr>
                  <p:cNvPr id="11" name="Legende mit Pfeil nach unten 10"/>
                  <p:cNvSpPr/>
                  <p:nvPr/>
                </p:nvSpPr>
                <p:spPr>
                  <a:xfrm>
                    <a:off x="6203562" y="2666416"/>
                    <a:ext cx="642840" cy="438375"/>
                  </a:xfrm>
                  <a:prstGeom prst="downArrowCallou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de-DE" sz="1600" dirty="0" smtClean="0">
                        <a:solidFill>
                          <a:prstClr val="white"/>
                        </a:solidFill>
                        <a:latin typeface="Calibri"/>
                      </a:rPr>
                      <a:t>52 €</a:t>
                    </a:r>
                    <a:endParaRPr lang="de-DE" sz="1600" dirty="0">
                      <a:solidFill>
                        <a:prstClr val="white"/>
                      </a:solidFill>
                      <a:latin typeface="Calibri"/>
                    </a:endParaRPr>
                  </a:p>
                </p:txBody>
              </p:sp>
              <p:sp>
                <p:nvSpPr>
                  <p:cNvPr id="12" name="Legende mit Pfeil nach unten 11"/>
                  <p:cNvSpPr/>
                  <p:nvPr/>
                </p:nvSpPr>
                <p:spPr>
                  <a:xfrm>
                    <a:off x="9768590" y="1308706"/>
                    <a:ext cx="735675" cy="438375"/>
                  </a:xfrm>
                  <a:prstGeom prst="downArrowCallou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de-DE" sz="1600" dirty="0" smtClean="0">
                        <a:solidFill>
                          <a:prstClr val="white"/>
                        </a:solidFill>
                        <a:latin typeface="Calibri"/>
                      </a:rPr>
                      <a:t>100 €</a:t>
                    </a:r>
                    <a:endParaRPr lang="de-DE" sz="1600" dirty="0">
                      <a:solidFill>
                        <a:prstClr val="white"/>
                      </a:solidFill>
                      <a:latin typeface="Calibri"/>
                    </a:endParaRPr>
                  </a:p>
                </p:txBody>
              </p:sp>
            </p:grpSp>
          </p:grpSp>
          <p:cxnSp>
            <p:nvCxnSpPr>
              <p:cNvPr id="17" name="Gerade Verbindung 11"/>
              <p:cNvCxnSpPr/>
              <p:nvPr/>
            </p:nvCxnSpPr>
            <p:spPr>
              <a:xfrm flipV="1">
                <a:off x="9229175" y="2289503"/>
                <a:ext cx="122620" cy="7006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Gerade Verbindung 19"/>
              <p:cNvCxnSpPr/>
              <p:nvPr/>
            </p:nvCxnSpPr>
            <p:spPr>
              <a:xfrm>
                <a:off x="9318836" y="2299663"/>
                <a:ext cx="94994" cy="1"/>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Textfeld 15"/>
            <p:cNvSpPr txBox="1"/>
            <p:nvPr/>
          </p:nvSpPr>
          <p:spPr>
            <a:xfrm rot="18716093">
              <a:off x="9060293" y="4881292"/>
              <a:ext cx="460382" cy="253916"/>
            </a:xfrm>
            <a:prstGeom prst="rect">
              <a:avLst/>
            </a:prstGeom>
            <a:noFill/>
          </p:spPr>
          <p:txBody>
            <a:bodyPr wrap="none" rtlCol="0">
              <a:spAutoFit/>
            </a:bodyPr>
            <a:lstStyle/>
            <a:p>
              <a:pPr fontAlgn="base">
                <a:spcBef>
                  <a:spcPct val="0"/>
                </a:spcBef>
                <a:spcAft>
                  <a:spcPct val="0"/>
                </a:spcAft>
              </a:pPr>
              <a:r>
                <a:rPr lang="de-DE" sz="1050" dirty="0" smtClean="0">
                  <a:solidFill>
                    <a:srgbClr val="595959"/>
                  </a:solidFill>
                  <a:latin typeface="Calibri" charset="0"/>
                  <a:ea typeface="ＭＳ Ｐゴシック" charset="0"/>
                  <a:cs typeface="ＭＳ Ｐゴシック" charset="0"/>
                </a:rPr>
                <a:t>2016</a:t>
              </a:r>
              <a:endParaRPr lang="de-DE" sz="1050" dirty="0">
                <a:solidFill>
                  <a:srgbClr val="595959"/>
                </a:solidFill>
                <a:latin typeface="Calibri" charset="0"/>
                <a:ea typeface="ＭＳ Ｐゴシック" charset="0"/>
                <a:cs typeface="ＭＳ Ｐゴシック" charset="0"/>
              </a:endParaRPr>
            </a:p>
          </p:txBody>
        </p:sp>
      </p:grpSp>
      <p:sp>
        <p:nvSpPr>
          <p:cNvPr id="20" name="Inhaltsplatzhalter 2"/>
          <p:cNvSpPr txBox="1">
            <a:spLocks/>
          </p:cNvSpPr>
          <p:nvPr/>
        </p:nvSpPr>
        <p:spPr>
          <a:xfrm>
            <a:off x="796114" y="5795533"/>
            <a:ext cx="6496508" cy="397837"/>
          </a:xfrm>
          <a:prstGeom prst="rect">
            <a:avLst/>
          </a:prstGeom>
          <a:noFill/>
          <a:ln>
            <a:noFill/>
          </a:ln>
          <a:effectLst/>
        </p:spPr>
        <p:txBody>
          <a:bodyPr tIns="144000"/>
          <a:lstStyle/>
          <a:p>
            <a:pPr marL="93662" defTabSz="1165225">
              <a:spcAft>
                <a:spcPts val="1200"/>
              </a:spcAft>
            </a:pPr>
            <a:r>
              <a:rPr lang="de-DE" sz="1100" dirty="0" smtClean="0">
                <a:solidFill>
                  <a:schemeClr val="tx1">
                    <a:lumMod val="50000"/>
                    <a:lumOff val="50000"/>
                  </a:schemeClr>
                </a:solidFill>
                <a:latin typeface="Arial" pitchFamily="34" charset="0"/>
                <a:cs typeface="Arial" pitchFamily="34" charset="0"/>
              </a:rPr>
              <a:t>Quelle: Bundesministerium für Wirtschaft </a:t>
            </a:r>
            <a:r>
              <a:rPr lang="de-DE" sz="1100" smtClean="0">
                <a:solidFill>
                  <a:schemeClr val="tx1">
                    <a:lumMod val="50000"/>
                    <a:lumOff val="50000"/>
                  </a:schemeClr>
                </a:solidFill>
                <a:latin typeface="Arial" pitchFamily="34" charset="0"/>
                <a:cs typeface="Arial" pitchFamily="34" charset="0"/>
              </a:rPr>
              <a:t>und Energie 1970 bis 2012, danach eigene Recherche</a:t>
            </a:r>
            <a:endParaRPr lang="de-DE" sz="1100" dirty="0" smtClean="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68937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sharpenSoften amount="8000"/>
                    </a14:imgEffect>
                    <a14:imgEffect>
                      <a14:saturation sat="0"/>
                    </a14:imgEffect>
                  </a14:imgLayer>
                </a14:imgProps>
              </a:ext>
              <a:ext uri="{28A0092B-C50C-407E-A947-70E740481C1C}">
                <a14:useLocalDpi xmlns:a14="http://schemas.microsoft.com/office/drawing/2010/main"/>
              </a:ext>
            </a:extLst>
          </a:blip>
          <a:stretch>
            <a:fillRect/>
          </a:stretch>
        </p:blipFill>
        <p:spPr>
          <a:xfrm>
            <a:off x="878656" y="3942406"/>
            <a:ext cx="1212690" cy="1218846"/>
          </a:xfrm>
          <a:prstGeom prst="rect">
            <a:avLst/>
          </a:prstGeom>
        </p:spPr>
      </p:pic>
      <p:pic>
        <p:nvPicPr>
          <p:cNvPr id="4" name="Grafik 3"/>
          <p:cNvPicPr>
            <a:picLocks noChangeAspect="1"/>
          </p:cNvPicPr>
          <p:nvPr/>
        </p:nvPicPr>
        <p:blipFill>
          <a:blip r:embed="rId5">
            <a:extLst>
              <a:ext uri="{BEBA8EAE-BF5A-486C-A8C5-ECC9F3942E4B}">
                <a14:imgProps xmlns:a14="http://schemas.microsoft.com/office/drawing/2010/main">
                  <a14:imgLayer r:embed="rId6">
                    <a14:imgEffect>
                      <a14:sharpenSoften amount="34000"/>
                    </a14:imgEffect>
                    <a14:imgEffect>
                      <a14:saturation sat="0"/>
                    </a14:imgEffect>
                  </a14:imgLayer>
                </a14:imgProps>
              </a:ext>
              <a:ext uri="{28A0092B-C50C-407E-A947-70E740481C1C}">
                <a14:useLocalDpi xmlns:a14="http://schemas.microsoft.com/office/drawing/2010/main"/>
              </a:ext>
            </a:extLst>
          </a:blip>
          <a:stretch>
            <a:fillRect/>
          </a:stretch>
        </p:blipFill>
        <p:spPr>
          <a:xfrm>
            <a:off x="7674549" y="2318871"/>
            <a:ext cx="1391989" cy="1321427"/>
          </a:xfrm>
          <a:prstGeom prst="rect">
            <a:avLst/>
          </a:prstGeom>
        </p:spPr>
      </p:pic>
      <p:pic>
        <p:nvPicPr>
          <p:cNvPr id="6" name="Grafik 5"/>
          <p:cNvPicPr>
            <a:picLocks noChangeAspect="1"/>
          </p:cNvPicPr>
          <p:nvPr/>
        </p:nvPicPr>
        <p:blipFill>
          <a:blip r:embed="rId7" cstate="screen">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tretch>
            <a:fillRect/>
          </a:stretch>
        </p:blipFill>
        <p:spPr>
          <a:xfrm>
            <a:off x="4173800" y="2174882"/>
            <a:ext cx="1131602" cy="1467156"/>
          </a:xfrm>
          <a:prstGeom prst="rect">
            <a:avLst/>
          </a:prstGeom>
        </p:spPr>
      </p:pic>
      <p:pic>
        <p:nvPicPr>
          <p:cNvPr id="7" name="Bild 24" descr="Bildschirmfoto 2016-01-18 um 14.13.58.png"/>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1681" b="100000" l="0" r="100000">
                        <a14:foregroundMark x1="57353" y1="76190" x2="57353" y2="76190"/>
                        <a14:foregroundMark x1="61275" y1="71148" x2="61275" y2="71148"/>
                        <a14:foregroundMark x1="43137" y1="71429" x2="43137" y2="71429"/>
                        <a14:foregroundMark x1="46569" y1="65546" x2="46569" y2="65546"/>
                        <a14:foregroundMark x1="47549" y1="72829" x2="47549" y2="72829"/>
                        <a14:foregroundMark x1="58333" y1="65826" x2="58333" y2="65826"/>
                        <a14:foregroundMark x1="59314" y1="57423" x2="59314" y2="57423"/>
                        <a14:foregroundMark x1="57843" y1="52661" x2="57843" y2="52661"/>
                        <a14:foregroundMark x1="57843" y1="49300" x2="57843" y2="49300"/>
                        <a14:foregroundMark x1="45098" y1="61905" x2="45098" y2="61905"/>
                        <a14:foregroundMark x1="45588" y1="56863" x2="45588" y2="56863"/>
                        <a14:foregroundMark x1="46078" y1="52941" x2="46078" y2="52941"/>
                        <a14:foregroundMark x1="48039" y1="48179" x2="48039" y2="48179"/>
                        <a14:foregroundMark x1="55882" y1="45378" x2="55882" y2="45378"/>
                        <a14:foregroundMark x1="46569" y1="85434" x2="46569" y2="85434"/>
                        <a14:foregroundMark x1="44608" y1="89076" x2="44608" y2="89076"/>
                        <a14:foregroundMark x1="41176" y1="83193" x2="41176" y2="83193"/>
                        <a14:foregroundMark x1="39706" y1="90756" x2="39706" y2="90756"/>
                        <a14:foregroundMark x1="59314" y1="84594" x2="59314" y2="84594"/>
                        <a14:foregroundMark x1="61275" y1="77591" x2="61275" y2="77591"/>
                        <a14:foregroundMark x1="43627" y1="77591" x2="43627" y2="77591"/>
                        <a14:foregroundMark x1="58333" y1="61625" x2="58333" y2="61625"/>
                        <a14:foregroundMark x1="64216" y1="82913" x2="64216" y2="82913"/>
                        <a14:foregroundMark x1="64216" y1="90756" x2="64216" y2="90756"/>
                        <a14:foregroundMark x1="47059" y1="76471" x2="47059" y2="76471"/>
                        <a14:foregroundMark x1="57843" y1="89076" x2="57843" y2="89076"/>
                        <a14:foregroundMark x1="39216" y1="78992" x2="39216" y2="78992"/>
                        <a14:foregroundMark x1="37255" y1="82353" x2="37255" y2="82353"/>
                        <a14:foregroundMark x1="34804" y1="92717" x2="34804" y2="92717"/>
                        <a14:foregroundMark x1="67647" y1="92437" x2="67647" y2="92437"/>
                        <a14:foregroundMark x1="55882" y1="73389" x2="55882" y2="73389"/>
                        <a14:foregroundMark x1="62745" y1="67507" x2="62745" y2="67507"/>
                        <a14:foregroundMark x1="42157" y1="67227" x2="42157" y2="67227"/>
                        <a14:foregroundMark x1="58824" y1="42297" x2="58824" y2="42297"/>
                        <a14:foregroundMark x1="56373" y1="41737" x2="56373" y2="41737"/>
                        <a14:backgroundMark x1="45098" y1="40896" x2="45098" y2="40896"/>
                        <a14:backgroundMark x1="45098" y1="38655" x2="45098" y2="38655"/>
                        <a14:backgroundMark x1="58333" y1="41457" x2="58333" y2="41457"/>
                        <a14:backgroundMark x1="58824" y1="38655" x2="58824" y2="38655"/>
                        <a14:backgroundMark x1="41176" y1="64426" x2="41176" y2="64426"/>
                        <a14:backgroundMark x1="74510" y1="36695" x2="74510" y2="36695"/>
                        <a14:backgroundMark x1="77941" y1="39216" x2="77941" y2="39216"/>
                        <a14:backgroundMark x1="83333" y1="38655" x2="83333" y2="38655"/>
                        <a14:backgroundMark x1="88235" y1="39496" x2="88235" y2="39496"/>
                        <a14:backgroundMark x1="30392" y1="37255" x2="30392" y2="37255"/>
                        <a14:backgroundMark x1="25980" y1="38936" x2="25980" y2="38936"/>
                        <a14:backgroundMark x1="21078" y1="38375" x2="21078" y2="38375"/>
                        <a14:backgroundMark x1="16667" y1="39216" x2="16667" y2="39216"/>
                        <a14:backgroundMark x1="45588" y1="29972" x2="45588" y2="29972"/>
                        <a14:backgroundMark x1="46569" y1="33613" x2="46569" y2="33613"/>
                        <a14:backgroundMark x1="46078" y1="35294" x2="46078" y2="35294"/>
                        <a14:backgroundMark x1="57843" y1="33053" x2="57843" y2="33053"/>
                        <a14:backgroundMark x1="58824" y1="35014" x2="58824" y2="35014"/>
                        <a14:backgroundMark x1="56863" y1="29692" x2="56863" y2="29692"/>
                        <a14:backgroundMark x1="55882" y1="25490" x2="55882" y2="25490"/>
                        <a14:backgroundMark x1="52451" y1="22689" x2="52451" y2="22689"/>
                        <a14:backgroundMark x1="48529" y1="25770" x2="48529" y2="25770"/>
                        <a14:backgroundMark x1="58824" y1="20168" x2="58824" y2="20168"/>
                        <a14:backgroundMark x1="63235" y1="21008" x2="63235" y2="21008"/>
                        <a14:backgroundMark x1="66667" y1="20728" x2="66667" y2="20728"/>
                        <a14:backgroundMark x1="44608" y1="19888" x2="44608" y2="19888"/>
                        <a14:backgroundMark x1="52451" y1="20728" x2="52451" y2="20728"/>
                        <a14:backgroundMark x1="41667" y1="21008" x2="41667" y2="21008"/>
                        <a14:backgroundMark x1="38725" y1="20168" x2="38725" y2="20168"/>
                        <a14:backgroundMark x1="59314" y1="41457" x2="59314" y2="41457"/>
                      </a14:backgroundRemoval>
                    </a14:imgEffect>
                    <a14:imgEffect>
                      <a14:sharpenSoften amount="62000"/>
                    </a14:imgEffect>
                    <a14:imgEffect>
                      <a14:saturation sat="300000"/>
                    </a14:imgEffect>
                  </a14:imgLayer>
                </a14:imgProps>
              </a:ext>
              <a:ext uri="{28A0092B-C50C-407E-A947-70E740481C1C}">
                <a14:useLocalDpi xmlns:a14="http://schemas.microsoft.com/office/drawing/2010/main"/>
              </a:ext>
            </a:extLst>
          </a:blip>
          <a:srcRect/>
          <a:stretch/>
        </p:blipFill>
        <p:spPr>
          <a:xfrm>
            <a:off x="878656" y="2199658"/>
            <a:ext cx="864673" cy="1511259"/>
          </a:xfrm>
          <a:prstGeom prst="rect">
            <a:avLst/>
          </a:prstGeom>
        </p:spPr>
      </p:pic>
      <p:sp>
        <p:nvSpPr>
          <p:cNvPr id="8" name="Textfeld 7"/>
          <p:cNvSpPr txBox="1"/>
          <p:nvPr/>
        </p:nvSpPr>
        <p:spPr>
          <a:xfrm>
            <a:off x="2205303" y="4136330"/>
            <a:ext cx="1175850" cy="830997"/>
          </a:xfrm>
          <a:prstGeom prst="rect">
            <a:avLst/>
          </a:prstGeom>
          <a:noFill/>
        </p:spPr>
        <p:txBody>
          <a:bodyPr wrap="square" rtlCol="0">
            <a:spAutoFit/>
          </a:bodyPr>
          <a:lstStyle/>
          <a:p>
            <a:r>
              <a:rPr lang="de-DE" sz="1600" dirty="0" smtClean="0">
                <a:solidFill>
                  <a:srgbClr val="595959"/>
                </a:solidFill>
                <a:latin typeface="Helvetica" panose="020B0604020202020204" pitchFamily="34" charset="0"/>
                <a:ea typeface="Exo" charset="0"/>
                <a:cs typeface="Helvetica" panose="020B0604020202020204" pitchFamily="34" charset="0"/>
              </a:rPr>
              <a:t>Rückbau </a:t>
            </a:r>
          </a:p>
          <a:p>
            <a:r>
              <a:rPr lang="de-DE" sz="1600" dirty="0" smtClean="0">
                <a:solidFill>
                  <a:srgbClr val="595959"/>
                </a:solidFill>
                <a:latin typeface="Helvetica" panose="020B0604020202020204" pitchFamily="34" charset="0"/>
                <a:ea typeface="Exo" charset="0"/>
                <a:cs typeface="Helvetica" panose="020B0604020202020204" pitchFamily="34" charset="0"/>
              </a:rPr>
              <a:t>aller AKW </a:t>
            </a:r>
          </a:p>
          <a:p>
            <a:r>
              <a:rPr lang="de-DE" sz="1600" dirty="0" smtClean="0">
                <a:solidFill>
                  <a:srgbClr val="595959"/>
                </a:solidFill>
                <a:latin typeface="Helvetica" panose="020B0604020202020204" pitchFamily="34" charset="0"/>
                <a:ea typeface="Exo" charset="0"/>
                <a:cs typeface="Helvetica" panose="020B0604020202020204" pitchFamily="34" charset="0"/>
              </a:rPr>
              <a:t>bis </a:t>
            </a:r>
            <a:r>
              <a:rPr lang="de-DE" sz="1600" dirty="0">
                <a:solidFill>
                  <a:srgbClr val="595959"/>
                </a:solidFill>
                <a:latin typeface="Helvetica" panose="020B0604020202020204" pitchFamily="34" charset="0"/>
                <a:ea typeface="Exo" charset="0"/>
                <a:cs typeface="Helvetica" panose="020B0604020202020204" pitchFamily="34" charset="0"/>
              </a:rPr>
              <a:t>2022 </a:t>
            </a:r>
          </a:p>
        </p:txBody>
      </p:sp>
      <p:sp>
        <p:nvSpPr>
          <p:cNvPr id="9" name="Textfeld 8"/>
          <p:cNvSpPr txBox="1"/>
          <p:nvPr/>
        </p:nvSpPr>
        <p:spPr>
          <a:xfrm>
            <a:off x="2018922" y="2638579"/>
            <a:ext cx="1476091" cy="584775"/>
          </a:xfrm>
          <a:prstGeom prst="rect">
            <a:avLst/>
          </a:prstGeom>
          <a:noFill/>
        </p:spPr>
        <p:txBody>
          <a:bodyPr wrap="square" rtlCol="0">
            <a:spAutoFit/>
          </a:bodyPr>
          <a:lstStyle/>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Ausbau </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Stromnetzte </a:t>
            </a:r>
            <a:endParaRPr lang="de-DE" sz="1600" dirty="0">
              <a:solidFill>
                <a:schemeClr val="tx1">
                  <a:lumMod val="65000"/>
                  <a:lumOff val="35000"/>
                </a:schemeClr>
              </a:solidFill>
              <a:latin typeface="Helvetica" panose="020B0604020202020204" pitchFamily="34" charset="0"/>
              <a:ea typeface="Exo" charset="0"/>
              <a:cs typeface="Helvetica" panose="020B0604020202020204" pitchFamily="34" charset="0"/>
            </a:endParaRPr>
          </a:p>
        </p:txBody>
      </p:sp>
      <p:sp>
        <p:nvSpPr>
          <p:cNvPr id="10" name="Textfeld 9"/>
          <p:cNvSpPr txBox="1"/>
          <p:nvPr/>
        </p:nvSpPr>
        <p:spPr>
          <a:xfrm>
            <a:off x="9263167" y="2682238"/>
            <a:ext cx="2177475" cy="830997"/>
          </a:xfrm>
          <a:prstGeom prst="rect">
            <a:avLst/>
          </a:prstGeom>
          <a:noFill/>
        </p:spPr>
        <p:txBody>
          <a:bodyPr wrap="square" rtlCol="0">
            <a:spAutoFit/>
          </a:bodyPr>
          <a:lstStyle/>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Stilllegung &amp; </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Reservevorhaltung </a:t>
            </a:r>
            <a:b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br>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Kohle-Kraftwerke </a:t>
            </a:r>
            <a:endParaRPr lang="de-DE" sz="1600" dirty="0">
              <a:solidFill>
                <a:schemeClr val="tx1">
                  <a:lumMod val="65000"/>
                  <a:lumOff val="35000"/>
                </a:schemeClr>
              </a:solidFill>
              <a:latin typeface="Helvetica" panose="020B0604020202020204" pitchFamily="34" charset="0"/>
              <a:ea typeface="Exo" charset="0"/>
              <a:cs typeface="Helvetica" panose="020B0604020202020204" pitchFamily="34" charset="0"/>
            </a:endParaRPr>
          </a:p>
        </p:txBody>
      </p:sp>
      <p:sp>
        <p:nvSpPr>
          <p:cNvPr id="11" name="Textfeld 10"/>
          <p:cNvSpPr txBox="1"/>
          <p:nvPr/>
        </p:nvSpPr>
        <p:spPr>
          <a:xfrm>
            <a:off x="838200" y="5533923"/>
            <a:ext cx="9328600" cy="461665"/>
          </a:xfrm>
          <a:prstGeom prst="rect">
            <a:avLst/>
          </a:prstGeom>
          <a:noFill/>
        </p:spPr>
        <p:txBody>
          <a:bodyPr wrap="square" rtlCol="0">
            <a:spAutoFit/>
          </a:bodyPr>
          <a:lstStyle/>
          <a:p>
            <a:r>
              <a:rPr lang="de-DE" sz="2400" b="1"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Gesamt 1.100 Milliarden €  – jährlich 30 Milliarden €</a:t>
            </a:r>
          </a:p>
        </p:txBody>
      </p:sp>
      <p:sp>
        <p:nvSpPr>
          <p:cNvPr id="12" name="Untertitel 2"/>
          <p:cNvSpPr>
            <a:spLocks noGrp="1"/>
          </p:cNvSpPr>
          <p:nvPr>
            <p:ph type="subTitle" idx="1"/>
          </p:nvPr>
        </p:nvSpPr>
        <p:spPr>
          <a:xfrm>
            <a:off x="838200" y="1424669"/>
            <a:ext cx="10515599" cy="614596"/>
          </a:xfrm>
        </p:spPr>
        <p:txBody>
          <a:bodyPr/>
          <a:lstStyle/>
          <a:p>
            <a:pPr algn="l"/>
            <a:r>
              <a:rPr lang="de-DE" sz="1800" b="0" dirty="0" smtClean="0"/>
              <a:t>Kosten Klimaschutzplan 2050 (80% Emissions-Reduzierung)</a:t>
            </a:r>
            <a:endParaRPr lang="de-DE" sz="1800" b="0" dirty="0"/>
          </a:p>
        </p:txBody>
      </p:sp>
      <p:sp>
        <p:nvSpPr>
          <p:cNvPr id="14" name="Textfeld 13"/>
          <p:cNvSpPr txBox="1"/>
          <p:nvPr/>
        </p:nvSpPr>
        <p:spPr>
          <a:xfrm>
            <a:off x="878656" y="6279691"/>
            <a:ext cx="2061783" cy="215444"/>
          </a:xfrm>
          <a:prstGeom prst="rect">
            <a:avLst/>
          </a:prstGeom>
          <a:noFill/>
        </p:spPr>
        <p:txBody>
          <a:bodyPr wrap="none" rtlCol="0">
            <a:spAutoFit/>
          </a:bodyPr>
          <a:lstStyle/>
          <a:p>
            <a:r>
              <a:rPr lang="de-DE" sz="800" b="1"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Quelle: Studie </a:t>
            </a:r>
            <a:r>
              <a:rPr lang="de-DE" sz="800" b="1" dirty="0">
                <a:solidFill>
                  <a:schemeClr val="tx1">
                    <a:lumMod val="65000"/>
                    <a:lumOff val="35000"/>
                  </a:schemeClr>
                </a:solidFill>
                <a:latin typeface="Helvetica" panose="020B0604020202020204" pitchFamily="34" charset="0"/>
                <a:ea typeface="Exo" charset="0"/>
                <a:cs typeface="Helvetica" panose="020B0604020202020204" pitchFamily="34" charset="0"/>
              </a:rPr>
              <a:t>Fraunhofer ISE (2015</a:t>
            </a:r>
            <a:r>
              <a:rPr lang="de-DE" sz="800" b="1"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 </a:t>
            </a:r>
            <a:endParaRPr lang="de-DE" sz="700" dirty="0">
              <a:solidFill>
                <a:prstClr val="black"/>
              </a:solidFill>
            </a:endParaRPr>
          </a:p>
        </p:txBody>
      </p:sp>
      <p:sp>
        <p:nvSpPr>
          <p:cNvPr id="15" name="Textfeld 14"/>
          <p:cNvSpPr txBox="1"/>
          <p:nvPr/>
        </p:nvSpPr>
        <p:spPr>
          <a:xfrm>
            <a:off x="5399925" y="2633982"/>
            <a:ext cx="1429812" cy="830997"/>
          </a:xfrm>
          <a:prstGeom prst="rect">
            <a:avLst/>
          </a:prstGeom>
          <a:noFill/>
        </p:spPr>
        <p:txBody>
          <a:bodyPr wrap="square" rtlCol="0">
            <a:spAutoFit/>
          </a:bodyPr>
          <a:lstStyle/>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Ausbau </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Erneuerbare </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Energien</a:t>
            </a:r>
            <a:endParaRPr lang="de-DE" sz="1600" dirty="0">
              <a:solidFill>
                <a:schemeClr val="tx1">
                  <a:lumMod val="65000"/>
                  <a:lumOff val="35000"/>
                </a:schemeClr>
              </a:solidFill>
              <a:latin typeface="Helvetica" panose="020B0604020202020204" pitchFamily="34" charset="0"/>
              <a:ea typeface="Exo" charset="0"/>
              <a:cs typeface="Helvetica" panose="020B0604020202020204" pitchFamily="34" charset="0"/>
            </a:endParaRPr>
          </a:p>
        </p:txBody>
      </p:sp>
      <p:pic>
        <p:nvPicPr>
          <p:cNvPr id="16" name="Bild 23" descr="Bildschirmfoto 2016-01-18 um 14.07.31.png"/>
          <p:cNvPicPr>
            <a:picLocks noChangeAspect="1"/>
          </p:cNvPicPr>
          <p:nvPr/>
        </p:nvPicPr>
        <p:blipFill rotWithShape="1">
          <a:blip r:embed="rId11" cstate="screen">
            <a:extLst>
              <a:ext uri="{BEBA8EAE-BF5A-486C-A8C5-ECC9F3942E4B}">
                <a14:imgProps xmlns:a14="http://schemas.microsoft.com/office/drawing/2010/main">
                  <a14:imgLayer r:embed="rId12">
                    <a14:imgEffect>
                      <a14:sharpenSoften amount="48000"/>
                    </a14:imgEffect>
                  </a14:imgLayer>
                </a14:imgProps>
              </a:ext>
              <a:ext uri="{28A0092B-C50C-407E-A947-70E740481C1C}">
                <a14:useLocalDpi xmlns:a14="http://schemas.microsoft.com/office/drawing/2010/main"/>
              </a:ext>
            </a:extLst>
          </a:blip>
          <a:srcRect/>
          <a:stretch/>
        </p:blipFill>
        <p:spPr>
          <a:xfrm>
            <a:off x="7674549" y="4094337"/>
            <a:ext cx="1507463" cy="1160937"/>
          </a:xfrm>
          <a:prstGeom prst="rect">
            <a:avLst/>
          </a:prstGeom>
        </p:spPr>
      </p:pic>
      <p:sp>
        <p:nvSpPr>
          <p:cNvPr id="17" name="Textfeld 16"/>
          <p:cNvSpPr txBox="1"/>
          <p:nvPr/>
        </p:nvSpPr>
        <p:spPr>
          <a:xfrm>
            <a:off x="9263167" y="4140282"/>
            <a:ext cx="1890670" cy="830997"/>
          </a:xfrm>
          <a:prstGeom prst="rect">
            <a:avLst/>
          </a:prstGeom>
          <a:noFill/>
        </p:spPr>
        <p:txBody>
          <a:bodyPr wrap="square" rtlCol="0">
            <a:spAutoFit/>
          </a:bodyPr>
          <a:lstStyle/>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Energieeffizientes Bauen und</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Sanieren</a:t>
            </a:r>
            <a:endParaRPr lang="de-DE" sz="1600" dirty="0">
              <a:solidFill>
                <a:schemeClr val="tx1">
                  <a:lumMod val="65000"/>
                  <a:lumOff val="35000"/>
                </a:schemeClr>
              </a:solidFill>
              <a:latin typeface="Helvetica" panose="020B0604020202020204" pitchFamily="34" charset="0"/>
              <a:ea typeface="Exo" charset="0"/>
              <a:cs typeface="Helvetica" panose="020B0604020202020204" pitchFamily="34" charset="0"/>
            </a:endParaRPr>
          </a:p>
        </p:txBody>
      </p:sp>
      <p:sp>
        <p:nvSpPr>
          <p:cNvPr id="18" name="Textfeld 17"/>
          <p:cNvSpPr txBox="1"/>
          <p:nvPr/>
        </p:nvSpPr>
        <p:spPr>
          <a:xfrm>
            <a:off x="5399925" y="4136330"/>
            <a:ext cx="1429812" cy="830997"/>
          </a:xfrm>
          <a:prstGeom prst="rect">
            <a:avLst/>
          </a:prstGeom>
          <a:noFill/>
        </p:spPr>
        <p:txBody>
          <a:bodyPr wrap="square" rtlCol="0">
            <a:spAutoFit/>
          </a:bodyPr>
          <a:lstStyle/>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Ausbau </a:t>
            </a:r>
          </a:p>
          <a:p>
            <a:r>
              <a:rPr lang="de-DE" sz="1600" dirty="0" smtClean="0">
                <a:solidFill>
                  <a:schemeClr val="tx1">
                    <a:lumMod val="65000"/>
                    <a:lumOff val="35000"/>
                  </a:schemeClr>
                </a:solidFill>
                <a:latin typeface="Helvetica" panose="020B0604020202020204" pitchFamily="34" charset="0"/>
                <a:ea typeface="Exo" charset="0"/>
                <a:cs typeface="Helvetica" panose="020B0604020202020204" pitchFamily="34" charset="0"/>
              </a:rPr>
              <a:t>Elektro-mobilität</a:t>
            </a:r>
            <a:endParaRPr lang="de-DE" sz="1600" dirty="0">
              <a:solidFill>
                <a:schemeClr val="tx1">
                  <a:lumMod val="65000"/>
                  <a:lumOff val="35000"/>
                </a:schemeClr>
              </a:solidFill>
              <a:latin typeface="Helvetica" panose="020B0604020202020204" pitchFamily="34" charset="0"/>
              <a:ea typeface="Exo" charset="0"/>
              <a:cs typeface="Helvetica" panose="020B0604020202020204" pitchFamily="34" charset="0"/>
            </a:endParaRPr>
          </a:p>
        </p:txBody>
      </p:sp>
      <p:pic>
        <p:nvPicPr>
          <p:cNvPr id="5" name="Bild 4"/>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88000"/>
                    </a14:imgEffect>
                    <a14:imgEffect>
                      <a14:saturation sat="0"/>
                    </a14:imgEffect>
                  </a14:imgLayer>
                </a14:imgProps>
              </a:ext>
              <a:ext uri="{28A0092B-C50C-407E-A947-70E740481C1C}">
                <a14:useLocalDpi xmlns:a14="http://schemas.microsoft.com/office/drawing/2010/main"/>
              </a:ext>
            </a:extLst>
          </a:blip>
          <a:stretch>
            <a:fillRect/>
          </a:stretch>
        </p:blipFill>
        <p:spPr>
          <a:xfrm>
            <a:off x="4190948" y="4115603"/>
            <a:ext cx="1168400" cy="1066800"/>
          </a:xfrm>
          <a:prstGeom prst="rect">
            <a:avLst/>
          </a:prstGeom>
        </p:spPr>
      </p:pic>
      <p:sp>
        <p:nvSpPr>
          <p:cNvPr id="19" name="Titel 2"/>
          <p:cNvSpPr>
            <a:spLocks noGrp="1"/>
          </p:cNvSpPr>
          <p:nvPr>
            <p:ph type="title"/>
          </p:nvPr>
        </p:nvSpPr>
        <p:spPr>
          <a:xfrm>
            <a:off x="838200" y="447350"/>
            <a:ext cx="8035977" cy="447674"/>
          </a:xfrm>
        </p:spPr>
        <p:txBody>
          <a:bodyPr>
            <a:noAutofit/>
          </a:bodyPr>
          <a:lstStyle/>
          <a:p>
            <a:r>
              <a:rPr lang="de-DE" b="1" dirty="0" smtClean="0"/>
              <a:t>Wie </a:t>
            </a:r>
            <a:r>
              <a:rPr lang="de-DE" b="1" dirty="0"/>
              <a:t>haben sich </a:t>
            </a:r>
            <a:r>
              <a:rPr lang="de-DE" b="1" dirty="0" smtClean="0"/>
              <a:t>Strompreise zuhause entwickelt </a:t>
            </a:r>
            <a:r>
              <a:rPr lang="de-DE" b="1" dirty="0"/>
              <a:t>und </a:t>
            </a:r>
            <a:r>
              <a:rPr lang="de-DE" b="1" dirty="0" smtClean="0"/>
              <a:t>wie geht es weiter?</a:t>
            </a:r>
            <a:endParaRPr lang="de-DE" b="1" dirty="0"/>
          </a:p>
        </p:txBody>
      </p:sp>
    </p:spTree>
    <p:extLst>
      <p:ext uri="{BB962C8B-B14F-4D97-AF65-F5344CB8AC3E}">
        <p14:creationId xmlns:p14="http://schemas.microsoft.com/office/powerpoint/2010/main" val="1127828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2"/>
          <p:cNvSpPr>
            <a:spLocks noGrp="1"/>
          </p:cNvSpPr>
          <p:nvPr>
            <p:ph type="subTitle" idx="1"/>
          </p:nvPr>
        </p:nvSpPr>
        <p:spPr>
          <a:xfrm>
            <a:off x="753358" y="1966866"/>
            <a:ext cx="4063739" cy="3843233"/>
          </a:xfrm>
        </p:spPr>
        <p:txBody>
          <a:bodyPr/>
          <a:lstStyle/>
          <a:p>
            <a:pPr>
              <a:lnSpc>
                <a:spcPct val="150000"/>
              </a:lnSpc>
            </a:pPr>
            <a:r>
              <a:rPr lang="de-DE" sz="2000" dirty="0" smtClean="0"/>
              <a:t>Ganz einfach: </a:t>
            </a:r>
          </a:p>
          <a:p>
            <a:pPr>
              <a:lnSpc>
                <a:spcPct val="150000"/>
              </a:lnSpc>
            </a:pPr>
            <a:r>
              <a:rPr lang="de-DE" sz="2000" dirty="0" smtClean="0"/>
              <a:t>Werden Sie Selbstversorger!</a:t>
            </a:r>
          </a:p>
          <a:p>
            <a:pPr>
              <a:lnSpc>
                <a:spcPct val="150000"/>
              </a:lnSpc>
            </a:pPr>
            <a:endParaRPr lang="de-DE" sz="2000" dirty="0" smtClean="0"/>
          </a:p>
          <a:p>
            <a:pPr>
              <a:lnSpc>
                <a:spcPct val="150000"/>
              </a:lnSpc>
            </a:pPr>
            <a:r>
              <a:rPr lang="de-DE" sz="2000" dirty="0" smtClean="0"/>
              <a:t>Mit PV-Anlage, SENEC-Stromspeicher &amp; SENEC.Cloud</a:t>
            </a:r>
          </a:p>
        </p:txBody>
      </p:sp>
      <p:pic>
        <p:nvPicPr>
          <p:cNvPr id="3" name="Bild 2"/>
          <p:cNvPicPr>
            <a:picLocks noChangeAspect="1"/>
          </p:cNvPicPr>
          <p:nvPr/>
        </p:nvPicPr>
        <p:blipFill rotWithShape="1">
          <a:blip r:embed="rId3"/>
          <a:srcRect l="19991" r="17305"/>
          <a:stretch/>
        </p:blipFill>
        <p:spPr>
          <a:xfrm>
            <a:off x="4893612" y="1464808"/>
            <a:ext cx="7606330" cy="4037895"/>
          </a:xfrm>
          <a:prstGeom prst="roundRect">
            <a:avLst>
              <a:gd name="adj" fmla="val 3315"/>
            </a:avLst>
          </a:prstGeom>
        </p:spPr>
      </p:pic>
      <p:sp>
        <p:nvSpPr>
          <p:cNvPr id="7" name="Titel 2"/>
          <p:cNvSpPr>
            <a:spLocks noGrp="1"/>
          </p:cNvSpPr>
          <p:nvPr>
            <p:ph type="title"/>
          </p:nvPr>
        </p:nvSpPr>
        <p:spPr>
          <a:xfrm>
            <a:off x="838200" y="447350"/>
            <a:ext cx="8035977" cy="447674"/>
          </a:xfrm>
        </p:spPr>
        <p:txBody>
          <a:bodyPr>
            <a:noAutofit/>
          </a:bodyPr>
          <a:lstStyle/>
          <a:p>
            <a:r>
              <a:rPr lang="de-DE" b="1" dirty="0" smtClean="0"/>
              <a:t>Wie ist 100% Unabhängigkeit möglich und wie rechnet sich das?</a:t>
            </a:r>
            <a:endParaRPr lang="de-DE" b="1" dirty="0"/>
          </a:p>
        </p:txBody>
      </p:sp>
    </p:spTree>
    <p:extLst>
      <p:ext uri="{BB962C8B-B14F-4D97-AF65-F5344CB8AC3E}">
        <p14:creationId xmlns:p14="http://schemas.microsoft.com/office/powerpoint/2010/main" val="76906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DD27281F-4DDC-4B2A-B165-DB5C066952FE}" vid="{435D6533-AF35-4317-ACA6-78412786AE42}"/>
    </a:ext>
  </a:ext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DD27281F-4DDC-4B2A-B165-DB5C066952FE}" vid="{2221A2C9-C116-46E3-BAE0-9856D0079CFB}"/>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T000-005_Powerpoint-Präsentation</Template>
  <TotalTime>0</TotalTime>
  <Words>1464</Words>
  <Application>Microsoft Macintosh PowerPoint</Application>
  <PresentationFormat>Breitbild</PresentationFormat>
  <Paragraphs>304</Paragraphs>
  <Slides>26</Slides>
  <Notes>8</Notes>
  <HiddenSlides>2</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26</vt:i4>
      </vt:variant>
    </vt:vector>
  </HeadingPairs>
  <TitlesOfParts>
    <vt:vector size="40" baseType="lpstr">
      <vt:lpstr>Calibri</vt:lpstr>
      <vt:lpstr>Exo</vt:lpstr>
      <vt:lpstr>Exo Extra Bold</vt:lpstr>
      <vt:lpstr>Exo Medium</vt:lpstr>
      <vt:lpstr>Exo2 Regular</vt:lpstr>
      <vt:lpstr>Helvetica</vt:lpstr>
      <vt:lpstr>Helvetica-Bold</vt:lpstr>
      <vt:lpstr>ＭＳ Ｐゴシック</vt:lpstr>
      <vt:lpstr>PT Sans</vt:lpstr>
      <vt:lpstr>Times New Roman</vt:lpstr>
      <vt:lpstr>Wingdings</vt:lpstr>
      <vt:lpstr>Arial</vt:lpstr>
      <vt:lpstr>Office-Design</vt:lpstr>
      <vt:lpstr>1_Office-Design</vt:lpstr>
      <vt:lpstr>PowerPoint-Präsentation</vt:lpstr>
      <vt:lpstr> </vt:lpstr>
      <vt:lpstr>Rechnet sich eine neue PV-Anlage überhaupt noch?</vt:lpstr>
      <vt:lpstr>Rechnet sich eine neue PV-Anlage überhaupt noch?</vt:lpstr>
      <vt:lpstr>Rechnen sich Stromspeichersysteme schon &amp; sind diese ausgereift?</vt:lpstr>
      <vt:lpstr>PowerPoint-Präsentation</vt:lpstr>
      <vt:lpstr>Wie haben sich Strompreise zuhause entwickelt und wie geht es weiter?</vt:lpstr>
      <vt:lpstr>Wie haben sich Strompreise zuhause entwickelt und wie geht es weiter?</vt:lpstr>
      <vt:lpstr>Wie ist 100% Unabhängigkeit möglich und wie rechnet sich das?</vt:lpstr>
      <vt:lpstr> </vt:lpstr>
      <vt:lpstr> </vt:lpstr>
      <vt:lpstr>PowerPoint-Präsentation</vt:lpstr>
      <vt:lpstr>PowerPoint-Präsentation</vt:lpstr>
      <vt:lpstr>PowerPoint-Präsentation</vt:lpstr>
      <vt:lpstr>PowerPoint-Präsentation</vt:lpstr>
      <vt:lpstr>PowerPoint-Präsentation</vt:lpstr>
      <vt:lpstr>Wie ist 100% Unabhängigkeit möglich und wie rechnet sich das?</vt:lpstr>
      <vt:lpstr> </vt:lpstr>
      <vt:lpstr>PowerPoint-Präsentation</vt:lpstr>
      <vt:lpstr>SENEC im Wettbewerbsvergleich</vt:lpstr>
      <vt:lpstr>Produktqualität</vt:lpstr>
      <vt:lpstr>Sicherheit</vt:lpstr>
      <vt:lpstr>So sehen Andere SENEC</vt:lpstr>
      <vt:lpstr> </vt:lpstr>
      <vt:lpstr> </vt:lpstr>
      <vt:lpstr>PowerPoint-Präsentation</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Deutsche Energieversorgung GmbH</dc:title>
  <dc:creator>Mirco Balzuweit</dc:creator>
  <cp:lastModifiedBy>Philipp Unger</cp:lastModifiedBy>
  <cp:revision>226</cp:revision>
  <cp:lastPrinted>2017-01-11T09:29:15Z</cp:lastPrinted>
  <dcterms:created xsi:type="dcterms:W3CDTF">2016-07-11T13:05:52Z</dcterms:created>
  <dcterms:modified xsi:type="dcterms:W3CDTF">2017-01-30T17:41:50Z</dcterms:modified>
</cp:coreProperties>
</file>